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21" r:id="rId3"/>
    <p:sldId id="257" r:id="rId4"/>
    <p:sldId id="322" r:id="rId5"/>
    <p:sldId id="318" r:id="rId6"/>
    <p:sldId id="315" r:id="rId7"/>
    <p:sldId id="325" r:id="rId8"/>
    <p:sldId id="324" r:id="rId9"/>
    <p:sldId id="326" r:id="rId10"/>
    <p:sldId id="327" r:id="rId11"/>
    <p:sldId id="328" r:id="rId12"/>
    <p:sldId id="329" r:id="rId13"/>
    <p:sldId id="330" r:id="rId14"/>
    <p:sldId id="292" r:id="rId15"/>
    <p:sldId id="331" r:id="rId16"/>
    <p:sldId id="293" r:id="rId17"/>
    <p:sldId id="294" r:id="rId18"/>
    <p:sldId id="332" r:id="rId19"/>
    <p:sldId id="334" r:id="rId20"/>
    <p:sldId id="296" r:id="rId21"/>
    <p:sldId id="299" r:id="rId22"/>
    <p:sldId id="336" r:id="rId2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99FF"/>
    <a:srgbClr val="FFCCCC"/>
    <a:srgbClr val="FF9900"/>
    <a:srgbClr val="5A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55" autoAdjust="0"/>
    <p:restoredTop sz="94660"/>
  </p:normalViewPr>
  <p:slideViewPr>
    <p:cSldViewPr>
      <p:cViewPr varScale="1">
        <p:scale>
          <a:sx n="88" d="100"/>
          <a:sy n="88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600" dirty="0" smtClean="0"/>
              <a:t>Процентно </a:t>
            </a:r>
            <a:r>
              <a:rPr lang="bg-BG" sz="1600" dirty="0"/>
              <a:t>разпределение</a:t>
            </a:r>
            <a:r>
              <a:rPr lang="bg-BG" sz="1600" baseline="0" dirty="0"/>
              <a:t> на н</a:t>
            </a:r>
            <a:r>
              <a:rPr lang="bg-BG" sz="1600" dirty="0"/>
              <a:t>еобходимия финансов ресурс за периода на прилагане на ПУРН 2016-2021</a:t>
            </a:r>
            <a:r>
              <a:rPr lang="bg-BG" sz="1600" baseline="0" dirty="0"/>
              <a:t> </a:t>
            </a:r>
            <a:endParaRPr lang="bg-BG" sz="1600" dirty="0"/>
          </a:p>
        </c:rich>
      </c:tx>
      <c:layout>
        <c:manualLayout>
          <c:xMode val="edge"/>
          <c:yMode val="edge"/>
          <c:x val="0.16422441175658214"/>
          <c:y val="2.8665504665438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390121162645821"/>
          <c:y val="0.21813125442459591"/>
          <c:w val="0.71794295872552105"/>
          <c:h val="0.733202206627011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Необходима индикативна стойност без ДДС в лева </c:v>
                </c:pt>
              </c:strCache>
            </c:strRef>
          </c:tx>
          <c:dLbls>
            <c:dLbl>
              <c:idx val="0"/>
              <c:layout>
                <c:manualLayout>
                  <c:x val="-1.7051923779243378E-2"/>
                  <c:y val="9.9510361047023571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bg-BG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6283601304922921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4253382764092041E-2"/>
                  <c:y val="-7.07298707577258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6539836669807264E-2"/>
                  <c:y val="-4.975527846697330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8749796681223778E-2"/>
                  <c:y val="-0.106001270130809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2054831621363724E-2"/>
                  <c:y val="3.79850209187645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3885137934526751"/>
                  <c:y val="7.463291770045993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910742289998559"/>
                  <c:y val="-6.71696259304139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Sheet1!$A$14:$A$22</c:f>
              <c:strCache>
                <c:ptCount val="9"/>
                <c:pt idx="0">
                  <c:v>МРРБ</c:v>
                </c:pt>
                <c:pt idx="1">
                  <c:v>МТИТС</c:v>
                </c:pt>
                <c:pt idx="2">
                  <c:v>МВР</c:v>
                </c:pt>
                <c:pt idx="3">
                  <c:v>МЗХ</c:v>
                </c:pt>
                <c:pt idx="4">
                  <c:v>ME</c:v>
                </c:pt>
                <c:pt idx="5">
                  <c:v>МОСВ, БД, НИМХ-БАН</c:v>
                </c:pt>
                <c:pt idx="6">
                  <c:v>Кмета на общината</c:v>
                </c:pt>
                <c:pt idx="7">
                  <c:v>Областния управител </c:v>
                </c:pt>
                <c:pt idx="8">
                  <c:v>Частни инвестиции</c:v>
                </c:pt>
              </c:strCache>
            </c:strRef>
          </c:cat>
          <c:val>
            <c:numRef>
              <c:f>Sheet1!$F$14:$F$22</c:f>
              <c:numCache>
                <c:formatCode>#,##0\ _л_в_.</c:formatCode>
                <c:ptCount val="9"/>
                <c:pt idx="0">
                  <c:v>80000</c:v>
                </c:pt>
                <c:pt idx="1">
                  <c:v>2007610</c:v>
                </c:pt>
                <c:pt idx="2">
                  <c:v>9005000</c:v>
                </c:pt>
                <c:pt idx="3">
                  <c:v>82058398</c:v>
                </c:pt>
                <c:pt idx="4">
                  <c:v>3320000</c:v>
                </c:pt>
                <c:pt idx="5">
                  <c:v>35949100</c:v>
                </c:pt>
                <c:pt idx="6">
                  <c:v>562163804</c:v>
                </c:pt>
                <c:pt idx="7">
                  <c:v>157491868.40000001</c:v>
                </c:pt>
                <c:pt idx="8">
                  <c:v>7100330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42292-F45A-4112-8B89-C0DF9330EB4A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8C7B8DD9-8D15-4D2A-AF64-86FC99D5DAF8}">
      <dgm:prSet phldrT="[Text]" custT="1"/>
      <dgm:spPr/>
      <dgm:t>
        <a:bodyPr/>
        <a:lstStyle/>
        <a:p>
          <a:r>
            <a:rPr lang="bg-BG" sz="14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Актуализиран ПУРБ 2021 - 2027</a:t>
          </a:r>
          <a:endParaRPr lang="bg-BG" sz="1400" b="1" dirty="0"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</dgm:t>
    </dgm:pt>
    <dgm:pt modelId="{2A7E2CC7-FB58-4CA9-855E-EF2A2DE277E5}" type="parTrans" cxnId="{A170758D-8615-438F-B297-0DB0CAF6968F}">
      <dgm:prSet/>
      <dgm:spPr/>
      <dgm:t>
        <a:bodyPr/>
        <a:lstStyle/>
        <a:p>
          <a:endParaRPr lang="bg-BG"/>
        </a:p>
      </dgm:t>
    </dgm:pt>
    <dgm:pt modelId="{F58AAB57-E855-4A55-BC62-C3B5E7627AFE}" type="sibTrans" cxnId="{A170758D-8615-438F-B297-0DB0CAF6968F}">
      <dgm:prSet/>
      <dgm:spPr/>
      <dgm:t>
        <a:bodyPr/>
        <a:lstStyle/>
        <a:p>
          <a:endParaRPr lang="bg-BG"/>
        </a:p>
      </dgm:t>
    </dgm:pt>
    <dgm:pt modelId="{3CD97D48-1108-4DE0-864A-4EC2277BE259}">
      <dgm:prSet phldrT="[Text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График и </a:t>
          </a:r>
          <a:r>
            <a:rPr lang="ru-RU" sz="1400" b="1" dirty="0" err="1" smtClean="0">
              <a:solidFill>
                <a:srgbClr val="002060"/>
              </a:solidFill>
            </a:rPr>
            <a:t>работна</a:t>
          </a:r>
          <a:r>
            <a:rPr lang="ru-RU" sz="1400" b="1" dirty="0" smtClean="0">
              <a:solidFill>
                <a:srgbClr val="002060"/>
              </a:solidFill>
            </a:rPr>
            <a:t> </a:t>
          </a:r>
          <a:r>
            <a:rPr lang="ru-RU" sz="1400" b="1" dirty="0" err="1" smtClean="0">
              <a:solidFill>
                <a:srgbClr val="002060"/>
              </a:solidFill>
            </a:rPr>
            <a:t>програма</a:t>
          </a:r>
          <a:r>
            <a:rPr lang="ru-RU" sz="1400" b="1" dirty="0" smtClean="0">
              <a:solidFill>
                <a:srgbClr val="002060"/>
              </a:solidFill>
            </a:rPr>
            <a:t> на ПУРБ и мерки за </a:t>
          </a:r>
          <a:r>
            <a:rPr lang="ru-RU" sz="1400" b="1" dirty="0" err="1" smtClean="0">
              <a:solidFill>
                <a:srgbClr val="002060"/>
              </a:solidFill>
            </a:rPr>
            <a:t>консултации</a:t>
          </a:r>
          <a:r>
            <a:rPr lang="ru-RU" sz="1400" b="1" dirty="0" smtClean="0">
              <a:solidFill>
                <a:srgbClr val="002060"/>
              </a:solidFill>
            </a:rPr>
            <a:t> с </a:t>
          </a:r>
          <a:r>
            <a:rPr lang="ru-RU" sz="1400" b="1" dirty="0" err="1" smtClean="0">
              <a:solidFill>
                <a:srgbClr val="002060"/>
              </a:solidFill>
            </a:rPr>
            <a:t>заинтересованите</a:t>
          </a:r>
          <a:r>
            <a:rPr lang="ru-RU" sz="1400" b="1" dirty="0" smtClean="0">
              <a:solidFill>
                <a:srgbClr val="002060"/>
              </a:solidFill>
            </a:rPr>
            <a:t> </a:t>
          </a:r>
          <a:r>
            <a:rPr lang="ru-RU" sz="1400" b="1" dirty="0" err="1" smtClean="0">
              <a:solidFill>
                <a:srgbClr val="002060"/>
              </a:solidFill>
            </a:rPr>
            <a:t>страни</a:t>
          </a:r>
          <a:endParaRPr lang="bg-BG" sz="1400" b="1" dirty="0">
            <a:solidFill>
              <a:srgbClr val="002060"/>
            </a:solidFill>
          </a:endParaRPr>
        </a:p>
      </dgm:t>
    </dgm:pt>
    <dgm:pt modelId="{5A3013FB-139E-4FC8-8E7D-431904A0C86F}" type="parTrans" cxnId="{26041F65-8576-4FC9-8510-04554E03EC7C}">
      <dgm:prSet/>
      <dgm:spPr/>
      <dgm:t>
        <a:bodyPr/>
        <a:lstStyle/>
        <a:p>
          <a:endParaRPr lang="bg-BG"/>
        </a:p>
      </dgm:t>
    </dgm:pt>
    <dgm:pt modelId="{4D873C24-8687-4A97-8E78-57F99247DFA8}" type="sibTrans" cxnId="{26041F65-8576-4FC9-8510-04554E03EC7C}">
      <dgm:prSet/>
      <dgm:spPr/>
      <dgm:t>
        <a:bodyPr/>
        <a:lstStyle/>
        <a:p>
          <a:endParaRPr lang="bg-BG"/>
        </a:p>
      </dgm:t>
    </dgm:pt>
    <dgm:pt modelId="{AFB43176-53C6-47B8-A7BA-945441291D84}">
      <dgm:prSet phldrT="[Text]" custT="1"/>
      <dgm:spPr/>
      <dgm:t>
        <a:bodyPr/>
        <a:lstStyle/>
        <a:p>
          <a:r>
            <a:rPr lang="bg-BG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Характеризиране на района за </a:t>
          </a:r>
          <a:r>
            <a:rPr lang="bg-BG" sz="1400" b="1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басейново</a:t>
          </a:r>
          <a:r>
            <a:rPr lang="bg-BG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управление</a:t>
          </a:r>
          <a:endParaRPr lang="bg-BG" sz="1400" b="1" dirty="0">
            <a:solidFill>
              <a:srgbClr val="002060"/>
            </a:solidFill>
            <a:latin typeface="+mn-lt"/>
          </a:endParaRPr>
        </a:p>
      </dgm:t>
    </dgm:pt>
    <dgm:pt modelId="{F9A4AE8B-0AE6-4F56-895A-0BDA6DC13281}" type="parTrans" cxnId="{4C52EB1A-326B-4E41-B54F-32575EF62405}">
      <dgm:prSet/>
      <dgm:spPr/>
      <dgm:t>
        <a:bodyPr/>
        <a:lstStyle/>
        <a:p>
          <a:endParaRPr lang="bg-BG"/>
        </a:p>
      </dgm:t>
    </dgm:pt>
    <dgm:pt modelId="{763F0286-C41E-473E-BD0F-72781ACC8DE5}" type="sibTrans" cxnId="{4C52EB1A-326B-4E41-B54F-32575EF62405}">
      <dgm:prSet/>
      <dgm:spPr/>
      <dgm:t>
        <a:bodyPr/>
        <a:lstStyle/>
        <a:p>
          <a:endParaRPr lang="bg-BG"/>
        </a:p>
      </dgm:t>
    </dgm:pt>
    <dgm:pt modelId="{80E13CD7-B213-4383-8FB4-7912B2177B26}">
      <dgm:prSet phldrT="[Text]" custT="1"/>
      <dgm:spPr/>
      <dgm:t>
        <a:bodyPr/>
        <a:lstStyle/>
        <a:p>
          <a:r>
            <a:rPr lang="ru-RU" sz="1400" b="1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Изготвяне</a:t>
          </a:r>
          <a:r>
            <a:rPr lang="ru-RU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на риск оценка на </a:t>
          </a:r>
          <a:r>
            <a:rPr lang="ru-RU" sz="1400" b="1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водните</a:t>
          </a:r>
          <a:r>
            <a:rPr lang="ru-RU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тела за постиг</a:t>
          </a:r>
          <a:r>
            <a:rPr lang="bg-BG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а</a:t>
          </a:r>
          <a:r>
            <a:rPr lang="ru-RU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не </a:t>
          </a:r>
          <a:r>
            <a:rPr lang="ru-RU" sz="1400" b="1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поставените</a:t>
          </a:r>
          <a:r>
            <a:rPr lang="ru-RU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цели за </a:t>
          </a:r>
          <a:r>
            <a:rPr lang="ru-RU" sz="1400" b="1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опазване</a:t>
          </a:r>
          <a:r>
            <a:rPr lang="ru-RU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на </a:t>
          </a:r>
          <a:r>
            <a:rPr lang="ru-RU" sz="1400" b="1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околната</a:t>
          </a:r>
          <a:r>
            <a:rPr lang="ru-RU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среда</a:t>
          </a:r>
          <a:endParaRPr lang="bg-BG" sz="1400" b="1" dirty="0">
            <a:solidFill>
              <a:srgbClr val="002060"/>
            </a:solidFill>
            <a:latin typeface="+mn-lt"/>
          </a:endParaRPr>
        </a:p>
      </dgm:t>
    </dgm:pt>
    <dgm:pt modelId="{40BEFBC3-AB7D-4BBE-948D-E70845B99ABA}" type="parTrans" cxnId="{95B35838-5709-4D31-A5EE-6A174DB50ACE}">
      <dgm:prSet/>
      <dgm:spPr/>
      <dgm:t>
        <a:bodyPr/>
        <a:lstStyle/>
        <a:p>
          <a:endParaRPr lang="bg-BG"/>
        </a:p>
      </dgm:t>
    </dgm:pt>
    <dgm:pt modelId="{7373EE20-0EF5-47F6-BE3C-F0095898B828}" type="sibTrans" cxnId="{95B35838-5709-4D31-A5EE-6A174DB50ACE}">
      <dgm:prSet/>
      <dgm:spPr/>
      <dgm:t>
        <a:bodyPr/>
        <a:lstStyle/>
        <a:p>
          <a:endParaRPr lang="bg-BG"/>
        </a:p>
      </dgm:t>
    </dgm:pt>
    <dgm:pt modelId="{D4115290-8E27-41BC-BF9C-664FC1D12FCE}">
      <dgm:prSet phldrT="[Text]" custT="1"/>
      <dgm:spPr/>
      <dgm:t>
        <a:bodyPr/>
        <a:lstStyle/>
        <a:p>
          <a:r>
            <a:rPr lang="ru-RU" sz="1400" b="1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Междинен</a:t>
          </a:r>
          <a:r>
            <a:rPr lang="ru-RU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преглед</a:t>
          </a:r>
          <a:r>
            <a:rPr lang="ru-RU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на </a:t>
          </a:r>
          <a:r>
            <a:rPr lang="ru-RU" sz="1400" b="1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установените</a:t>
          </a:r>
          <a:r>
            <a:rPr lang="ru-RU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значими</a:t>
          </a:r>
          <a:r>
            <a:rPr lang="ru-RU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  <a:r>
            <a:rPr lang="ru-RU" sz="1400" b="1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проблеми</a:t>
          </a:r>
          <a:r>
            <a:rPr lang="ru-RU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в </a:t>
          </a:r>
          <a:r>
            <a:rPr lang="ru-RU" sz="1400" b="1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управлението</a:t>
          </a:r>
          <a:r>
            <a:rPr lang="ru-RU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на водите</a:t>
          </a:r>
          <a:endParaRPr lang="bg-BG" sz="1400" b="1" dirty="0">
            <a:solidFill>
              <a:srgbClr val="002060"/>
            </a:solidFill>
            <a:latin typeface="+mn-lt"/>
          </a:endParaRPr>
        </a:p>
      </dgm:t>
    </dgm:pt>
    <dgm:pt modelId="{BE273F85-01E9-4F93-97F3-2C9651B01ECF}" type="parTrans" cxnId="{3E071AC4-F82D-4AF1-9F52-610FF4111263}">
      <dgm:prSet/>
      <dgm:spPr/>
      <dgm:t>
        <a:bodyPr/>
        <a:lstStyle/>
        <a:p>
          <a:endParaRPr lang="bg-BG"/>
        </a:p>
      </dgm:t>
    </dgm:pt>
    <dgm:pt modelId="{FD40F89B-24F2-4B7F-A151-6734CF7E5A61}" type="sibTrans" cxnId="{3E071AC4-F82D-4AF1-9F52-610FF4111263}">
      <dgm:prSet/>
      <dgm:spPr/>
      <dgm:t>
        <a:bodyPr/>
        <a:lstStyle/>
        <a:p>
          <a:endParaRPr lang="bg-BG"/>
        </a:p>
      </dgm:t>
    </dgm:pt>
    <dgm:pt modelId="{1C9DB4F1-0905-4D34-8E93-2EB01C3A58B0}">
      <dgm:prSet phldrT="[Text]" custT="1"/>
      <dgm:spPr/>
      <dgm:t>
        <a:bodyPr/>
        <a:lstStyle/>
        <a:p>
          <a:r>
            <a:rPr lang="bg-BG" sz="1400" b="1" dirty="0" smtClean="0">
              <a:solidFill>
                <a:srgbClr val="002060"/>
              </a:solidFill>
            </a:rPr>
            <a:t>Проект на ПУРБ 2021 – 2027, вкл. програма от мерки</a:t>
          </a:r>
          <a:endParaRPr lang="bg-BG" sz="1400" b="1" dirty="0">
            <a:solidFill>
              <a:srgbClr val="002060"/>
            </a:solidFill>
          </a:endParaRPr>
        </a:p>
      </dgm:t>
    </dgm:pt>
    <dgm:pt modelId="{38D945FE-6B28-4F93-B5D1-5CCCFAD7D794}" type="parTrans" cxnId="{82A386B2-138C-4727-9E0D-3491D45E208C}">
      <dgm:prSet/>
      <dgm:spPr/>
      <dgm:t>
        <a:bodyPr/>
        <a:lstStyle/>
        <a:p>
          <a:endParaRPr lang="bg-BG"/>
        </a:p>
      </dgm:t>
    </dgm:pt>
    <dgm:pt modelId="{C6A149D2-3708-47C4-BE00-10735794FFC8}" type="sibTrans" cxnId="{82A386B2-138C-4727-9E0D-3491D45E208C}">
      <dgm:prSet/>
      <dgm:spPr/>
      <dgm:t>
        <a:bodyPr/>
        <a:lstStyle/>
        <a:p>
          <a:endParaRPr lang="bg-BG"/>
        </a:p>
      </dgm:t>
    </dgm:pt>
    <dgm:pt modelId="{C29AF429-B66F-4265-A433-41E7CA5923E3}">
      <dgm:prSet phldrT="[Text]" custT="1"/>
      <dgm:spPr/>
      <dgm:t>
        <a:bodyPr/>
        <a:lstStyle/>
        <a:p>
          <a:r>
            <a:rPr lang="bg-BG" sz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Планиране на програми за мониторинг на водите</a:t>
          </a:r>
          <a:endParaRPr lang="bg-BG" sz="1200" dirty="0">
            <a:solidFill>
              <a:srgbClr val="002060"/>
            </a:solidFill>
            <a:latin typeface="+mn-lt"/>
          </a:endParaRPr>
        </a:p>
      </dgm:t>
    </dgm:pt>
    <dgm:pt modelId="{D14D618B-EF8C-40D7-9156-B3FF05DE770D}" type="parTrans" cxnId="{CBFCF1C9-5DD3-45DB-8876-6580DEB45152}">
      <dgm:prSet/>
      <dgm:spPr/>
      <dgm:t>
        <a:bodyPr/>
        <a:lstStyle/>
        <a:p>
          <a:endParaRPr lang="bg-BG"/>
        </a:p>
      </dgm:t>
    </dgm:pt>
    <dgm:pt modelId="{A1342FC7-A65F-40BE-B814-3AF733D92788}" type="sibTrans" cxnId="{CBFCF1C9-5DD3-45DB-8876-6580DEB45152}">
      <dgm:prSet/>
      <dgm:spPr/>
      <dgm:t>
        <a:bodyPr/>
        <a:lstStyle/>
        <a:p>
          <a:endParaRPr lang="bg-BG"/>
        </a:p>
      </dgm:t>
    </dgm:pt>
    <dgm:pt modelId="{CFCE2133-D02A-421A-8D50-5BCC848D784D}" type="pres">
      <dgm:prSet presAssocID="{DE842292-F45A-4112-8B89-C0DF9330EB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03AA489-CD7B-43CF-8CF3-DF9D949F1AF6}" type="pres">
      <dgm:prSet presAssocID="{DE842292-F45A-4112-8B89-C0DF9330EB4A}" presName="cycle" presStyleCnt="0"/>
      <dgm:spPr/>
    </dgm:pt>
    <dgm:pt modelId="{094B5B1E-35DB-4348-976B-3F2562CF491D}" type="pres">
      <dgm:prSet presAssocID="{8C7B8DD9-8D15-4D2A-AF64-86FC99D5DAF8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76E6064-0371-4F26-91D2-6D5BFF7251C8}" type="pres">
      <dgm:prSet presAssocID="{F58AAB57-E855-4A55-BC62-C3B5E7627AFE}" presName="sibTransFirstNode" presStyleLbl="bgShp" presStyleIdx="0" presStyleCnt="1" custLinFactNeighborX="218" custLinFactNeighborY="691"/>
      <dgm:spPr/>
      <dgm:t>
        <a:bodyPr/>
        <a:lstStyle/>
        <a:p>
          <a:endParaRPr lang="bg-BG"/>
        </a:p>
      </dgm:t>
    </dgm:pt>
    <dgm:pt modelId="{F869C629-3D18-4F4D-A71B-74202244B974}" type="pres">
      <dgm:prSet presAssocID="{3CD97D48-1108-4DE0-864A-4EC2277BE259}" presName="nodeFollowingNodes" presStyleLbl="node1" presStyleIdx="1" presStyleCnt="7" custScaleX="147532" custScaleY="164274" custRadScaleRad="114789" custRadScaleInc="2096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42AF862-1BE4-4FBC-8834-0B2C0B00E0FB}" type="pres">
      <dgm:prSet presAssocID="{AFB43176-53C6-47B8-A7BA-945441291D84}" presName="nodeFollowingNodes" presStyleLbl="node1" presStyleIdx="2" presStyleCnt="7" custScaleX="153164" custRadScaleRad="116104" custRadScaleInc="-1842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DCC3978-F998-48B5-84B8-F4C2921C130A}" type="pres">
      <dgm:prSet presAssocID="{80E13CD7-B213-4383-8FB4-7912B2177B26}" presName="nodeFollowingNodes" presStyleLbl="node1" presStyleIdx="3" presStyleCnt="7" custScaleX="134214" custScaleY="170949" custRadScaleRad="109141" custRadScaleInc="-4403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D3D95F9-B873-4658-A8B2-BEAD01933375}" type="pres">
      <dgm:prSet presAssocID="{D4115290-8E27-41BC-BF9C-664FC1D12FCE}" presName="nodeFollowingNodes" presStyleLbl="node1" presStyleIdx="4" presStyleCnt="7" custScaleX="149942" custScaleY="122393" custRadScaleRad="110803" custRadScaleInc="5063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592374E-9CF4-44A1-AF20-93EC45CC3443}" type="pres">
      <dgm:prSet presAssocID="{C29AF429-B66F-4265-A433-41E7CA5923E3}" presName="nodeFollowingNodes" presStyleLbl="node1" presStyleIdx="5" presStyleCnt="7" custRadScaleRad="117754" custRadScaleInc="2421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EFF44D0-053E-450D-B0B6-C8EFEE985FA0}" type="pres">
      <dgm:prSet presAssocID="{1C9DB4F1-0905-4D34-8E93-2EB01C3A58B0}" presName="nodeFollowingNodes" presStyleLbl="node1" presStyleIdx="6" presStyleCnt="7" custRadScaleRad="117308" custRadScaleInc="-1313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BFD2F9F2-F045-44EC-B9AC-332741ADFE83}" type="presOf" srcId="{AFB43176-53C6-47B8-A7BA-945441291D84}" destId="{442AF862-1BE4-4FBC-8834-0B2C0B00E0FB}" srcOrd="0" destOrd="0" presId="urn:microsoft.com/office/officeart/2005/8/layout/cycle3"/>
    <dgm:cxn modelId="{CBA120BD-1D2E-494E-BB13-431A615B3A2C}" type="presOf" srcId="{DE842292-F45A-4112-8B89-C0DF9330EB4A}" destId="{CFCE2133-D02A-421A-8D50-5BCC848D784D}" srcOrd="0" destOrd="0" presId="urn:microsoft.com/office/officeart/2005/8/layout/cycle3"/>
    <dgm:cxn modelId="{CBFCF1C9-5DD3-45DB-8876-6580DEB45152}" srcId="{DE842292-F45A-4112-8B89-C0DF9330EB4A}" destId="{C29AF429-B66F-4265-A433-41E7CA5923E3}" srcOrd="5" destOrd="0" parTransId="{D14D618B-EF8C-40D7-9156-B3FF05DE770D}" sibTransId="{A1342FC7-A65F-40BE-B814-3AF733D92788}"/>
    <dgm:cxn modelId="{95B35838-5709-4D31-A5EE-6A174DB50ACE}" srcId="{DE842292-F45A-4112-8B89-C0DF9330EB4A}" destId="{80E13CD7-B213-4383-8FB4-7912B2177B26}" srcOrd="3" destOrd="0" parTransId="{40BEFBC3-AB7D-4BBE-948D-E70845B99ABA}" sibTransId="{7373EE20-0EF5-47F6-BE3C-F0095898B828}"/>
    <dgm:cxn modelId="{4C52EB1A-326B-4E41-B54F-32575EF62405}" srcId="{DE842292-F45A-4112-8B89-C0DF9330EB4A}" destId="{AFB43176-53C6-47B8-A7BA-945441291D84}" srcOrd="2" destOrd="0" parTransId="{F9A4AE8B-0AE6-4F56-895A-0BDA6DC13281}" sibTransId="{763F0286-C41E-473E-BD0F-72781ACC8DE5}"/>
    <dgm:cxn modelId="{188F40E6-FBD2-43DB-A373-1C7410E4E0A0}" type="presOf" srcId="{8C7B8DD9-8D15-4D2A-AF64-86FC99D5DAF8}" destId="{094B5B1E-35DB-4348-976B-3F2562CF491D}" srcOrd="0" destOrd="0" presId="urn:microsoft.com/office/officeart/2005/8/layout/cycle3"/>
    <dgm:cxn modelId="{26041F65-8576-4FC9-8510-04554E03EC7C}" srcId="{DE842292-F45A-4112-8B89-C0DF9330EB4A}" destId="{3CD97D48-1108-4DE0-864A-4EC2277BE259}" srcOrd="1" destOrd="0" parTransId="{5A3013FB-139E-4FC8-8E7D-431904A0C86F}" sibTransId="{4D873C24-8687-4A97-8E78-57F99247DFA8}"/>
    <dgm:cxn modelId="{4FAC1D0C-6108-406B-A044-BB2583D0ADB4}" type="presOf" srcId="{80E13CD7-B213-4383-8FB4-7912B2177B26}" destId="{BDCC3978-F998-48B5-84B8-F4C2921C130A}" srcOrd="0" destOrd="0" presId="urn:microsoft.com/office/officeart/2005/8/layout/cycle3"/>
    <dgm:cxn modelId="{A170758D-8615-438F-B297-0DB0CAF6968F}" srcId="{DE842292-F45A-4112-8B89-C0DF9330EB4A}" destId="{8C7B8DD9-8D15-4D2A-AF64-86FC99D5DAF8}" srcOrd="0" destOrd="0" parTransId="{2A7E2CC7-FB58-4CA9-855E-EF2A2DE277E5}" sibTransId="{F58AAB57-E855-4A55-BC62-C3B5E7627AFE}"/>
    <dgm:cxn modelId="{75D998AB-94BA-412E-A52D-99D9C694D921}" type="presOf" srcId="{D4115290-8E27-41BC-BF9C-664FC1D12FCE}" destId="{8D3D95F9-B873-4658-A8B2-BEAD01933375}" srcOrd="0" destOrd="0" presId="urn:microsoft.com/office/officeart/2005/8/layout/cycle3"/>
    <dgm:cxn modelId="{2AD79530-F71E-4C60-827F-681837EA9348}" type="presOf" srcId="{1C9DB4F1-0905-4D34-8E93-2EB01C3A58B0}" destId="{7EFF44D0-053E-450D-B0B6-C8EFEE985FA0}" srcOrd="0" destOrd="0" presId="urn:microsoft.com/office/officeart/2005/8/layout/cycle3"/>
    <dgm:cxn modelId="{776A49B0-DE9C-4277-A7AD-0C2ADFB2C36C}" type="presOf" srcId="{3CD97D48-1108-4DE0-864A-4EC2277BE259}" destId="{F869C629-3D18-4F4D-A71B-74202244B974}" srcOrd="0" destOrd="0" presId="urn:microsoft.com/office/officeart/2005/8/layout/cycle3"/>
    <dgm:cxn modelId="{3E071AC4-F82D-4AF1-9F52-610FF4111263}" srcId="{DE842292-F45A-4112-8B89-C0DF9330EB4A}" destId="{D4115290-8E27-41BC-BF9C-664FC1D12FCE}" srcOrd="4" destOrd="0" parTransId="{BE273F85-01E9-4F93-97F3-2C9651B01ECF}" sibTransId="{FD40F89B-24F2-4B7F-A151-6734CF7E5A61}"/>
    <dgm:cxn modelId="{547F372F-826B-456A-9A37-CD0C24BC3D8C}" type="presOf" srcId="{C29AF429-B66F-4265-A433-41E7CA5923E3}" destId="{7592374E-9CF4-44A1-AF20-93EC45CC3443}" srcOrd="0" destOrd="0" presId="urn:microsoft.com/office/officeart/2005/8/layout/cycle3"/>
    <dgm:cxn modelId="{82A386B2-138C-4727-9E0D-3491D45E208C}" srcId="{DE842292-F45A-4112-8B89-C0DF9330EB4A}" destId="{1C9DB4F1-0905-4D34-8E93-2EB01C3A58B0}" srcOrd="6" destOrd="0" parTransId="{38D945FE-6B28-4F93-B5D1-5CCCFAD7D794}" sibTransId="{C6A149D2-3708-47C4-BE00-10735794FFC8}"/>
    <dgm:cxn modelId="{CBEA1755-700C-4934-9E73-32FD3D746DE9}" type="presOf" srcId="{F58AAB57-E855-4A55-BC62-C3B5E7627AFE}" destId="{876E6064-0371-4F26-91D2-6D5BFF7251C8}" srcOrd="0" destOrd="0" presId="urn:microsoft.com/office/officeart/2005/8/layout/cycle3"/>
    <dgm:cxn modelId="{007A26BA-EB28-4410-A015-017957F78E98}" type="presParOf" srcId="{CFCE2133-D02A-421A-8D50-5BCC848D784D}" destId="{803AA489-CD7B-43CF-8CF3-DF9D949F1AF6}" srcOrd="0" destOrd="0" presId="urn:microsoft.com/office/officeart/2005/8/layout/cycle3"/>
    <dgm:cxn modelId="{36790A40-93A7-4230-9D22-D5D3A099FC31}" type="presParOf" srcId="{803AA489-CD7B-43CF-8CF3-DF9D949F1AF6}" destId="{094B5B1E-35DB-4348-976B-3F2562CF491D}" srcOrd="0" destOrd="0" presId="urn:microsoft.com/office/officeart/2005/8/layout/cycle3"/>
    <dgm:cxn modelId="{56663683-7E00-499A-8CF4-9D7429A1397B}" type="presParOf" srcId="{803AA489-CD7B-43CF-8CF3-DF9D949F1AF6}" destId="{876E6064-0371-4F26-91D2-6D5BFF7251C8}" srcOrd="1" destOrd="0" presId="urn:microsoft.com/office/officeart/2005/8/layout/cycle3"/>
    <dgm:cxn modelId="{6FD9B916-04DC-414B-BD49-E39D1DDF0E3C}" type="presParOf" srcId="{803AA489-CD7B-43CF-8CF3-DF9D949F1AF6}" destId="{F869C629-3D18-4F4D-A71B-74202244B974}" srcOrd="2" destOrd="0" presId="urn:microsoft.com/office/officeart/2005/8/layout/cycle3"/>
    <dgm:cxn modelId="{97AB58DA-BB1A-4DC0-8CA2-FCD5C967C7D4}" type="presParOf" srcId="{803AA489-CD7B-43CF-8CF3-DF9D949F1AF6}" destId="{442AF862-1BE4-4FBC-8834-0B2C0B00E0FB}" srcOrd="3" destOrd="0" presId="urn:microsoft.com/office/officeart/2005/8/layout/cycle3"/>
    <dgm:cxn modelId="{5C9F5C60-9862-43F3-9EEB-311A08CEDD6B}" type="presParOf" srcId="{803AA489-CD7B-43CF-8CF3-DF9D949F1AF6}" destId="{BDCC3978-F998-48B5-84B8-F4C2921C130A}" srcOrd="4" destOrd="0" presId="urn:microsoft.com/office/officeart/2005/8/layout/cycle3"/>
    <dgm:cxn modelId="{A769369E-0801-4E52-9DD0-43784610951A}" type="presParOf" srcId="{803AA489-CD7B-43CF-8CF3-DF9D949F1AF6}" destId="{8D3D95F9-B873-4658-A8B2-BEAD01933375}" srcOrd="5" destOrd="0" presId="urn:microsoft.com/office/officeart/2005/8/layout/cycle3"/>
    <dgm:cxn modelId="{C621B6A0-067C-4186-A212-EC943147DB23}" type="presParOf" srcId="{803AA489-CD7B-43CF-8CF3-DF9D949F1AF6}" destId="{7592374E-9CF4-44A1-AF20-93EC45CC3443}" srcOrd="6" destOrd="0" presId="urn:microsoft.com/office/officeart/2005/8/layout/cycle3"/>
    <dgm:cxn modelId="{A76E2ADD-7687-49C6-8575-0B4598DB689D}" type="presParOf" srcId="{803AA489-CD7B-43CF-8CF3-DF9D949F1AF6}" destId="{7EFF44D0-053E-450D-B0B6-C8EFEE985FA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E6064-0371-4F26-91D2-6D5BFF7251C8}">
      <dsp:nvSpPr>
        <dsp:cNvPr id="0" name=""/>
        <dsp:cNvSpPr/>
      </dsp:nvSpPr>
      <dsp:spPr>
        <a:xfrm>
          <a:off x="1367982" y="-138434"/>
          <a:ext cx="5090165" cy="5090165"/>
        </a:xfrm>
        <a:prstGeom prst="circularArrow">
          <a:avLst>
            <a:gd name="adj1" fmla="val 5544"/>
            <a:gd name="adj2" fmla="val 330680"/>
            <a:gd name="adj3" fmla="val 14500999"/>
            <a:gd name="adj4" fmla="val 169586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B5B1E-35DB-4348-976B-3F2562CF491D}">
      <dsp:nvSpPr>
        <dsp:cNvPr id="0" name=""/>
        <dsp:cNvSpPr/>
      </dsp:nvSpPr>
      <dsp:spPr>
        <a:xfrm>
          <a:off x="3101310" y="-139571"/>
          <a:ext cx="1601316" cy="800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Актуализиран ПУРБ 2021 - 2027</a:t>
          </a:r>
          <a:endParaRPr lang="bg-BG" sz="1400" b="1" kern="1200" dirty="0"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</dsp:txBody>
      <dsp:txXfrm>
        <a:off x="3140395" y="-100486"/>
        <a:ext cx="1523146" cy="722488"/>
      </dsp:txXfrm>
    </dsp:sp>
    <dsp:sp modelId="{F869C629-3D18-4F4D-A71B-74202244B974}">
      <dsp:nvSpPr>
        <dsp:cNvPr id="0" name=""/>
        <dsp:cNvSpPr/>
      </dsp:nvSpPr>
      <dsp:spPr>
        <a:xfrm>
          <a:off x="4897101" y="560570"/>
          <a:ext cx="2362453" cy="1315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График и </a:t>
          </a:r>
          <a:r>
            <a:rPr lang="ru-RU" sz="1400" b="1" kern="1200" dirty="0" err="1" smtClean="0">
              <a:solidFill>
                <a:srgbClr val="002060"/>
              </a:solidFill>
            </a:rPr>
            <a:t>работна</a:t>
          </a:r>
          <a:r>
            <a:rPr lang="ru-RU" sz="1400" b="1" kern="1200" dirty="0" smtClean="0">
              <a:solidFill>
                <a:srgbClr val="002060"/>
              </a:solidFill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</a:rPr>
            <a:t>програма</a:t>
          </a:r>
          <a:r>
            <a:rPr lang="ru-RU" sz="1400" b="1" kern="1200" dirty="0" smtClean="0">
              <a:solidFill>
                <a:srgbClr val="002060"/>
              </a:solidFill>
            </a:rPr>
            <a:t> на ПУРБ и мерки за </a:t>
          </a:r>
          <a:r>
            <a:rPr lang="ru-RU" sz="1400" b="1" kern="1200" dirty="0" err="1" smtClean="0">
              <a:solidFill>
                <a:srgbClr val="002060"/>
              </a:solidFill>
            </a:rPr>
            <a:t>консултации</a:t>
          </a:r>
          <a:r>
            <a:rPr lang="ru-RU" sz="1400" b="1" kern="1200" dirty="0" smtClean="0">
              <a:solidFill>
                <a:srgbClr val="002060"/>
              </a:solidFill>
            </a:rPr>
            <a:t> с </a:t>
          </a:r>
          <a:r>
            <a:rPr lang="ru-RU" sz="1400" b="1" kern="1200" dirty="0" err="1" smtClean="0">
              <a:solidFill>
                <a:srgbClr val="002060"/>
              </a:solidFill>
            </a:rPr>
            <a:t>заинтересованите</a:t>
          </a:r>
          <a:r>
            <a:rPr lang="ru-RU" sz="1400" b="1" kern="1200" dirty="0" smtClean="0">
              <a:solidFill>
                <a:srgbClr val="002060"/>
              </a:solidFill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</a:rPr>
            <a:t>страни</a:t>
          </a:r>
          <a:endParaRPr lang="bg-BG" sz="1400" b="1" kern="1200" dirty="0">
            <a:solidFill>
              <a:srgbClr val="002060"/>
            </a:solidFill>
          </a:endParaRPr>
        </a:p>
      </dsp:txBody>
      <dsp:txXfrm>
        <a:off x="4961307" y="624776"/>
        <a:ext cx="2234041" cy="1186861"/>
      </dsp:txXfrm>
    </dsp:sp>
    <dsp:sp modelId="{442AF862-1BE4-4FBC-8834-0B2C0B00E0FB}">
      <dsp:nvSpPr>
        <dsp:cNvPr id="0" name=""/>
        <dsp:cNvSpPr/>
      </dsp:nvSpPr>
      <dsp:spPr>
        <a:xfrm>
          <a:off x="5187856" y="2231717"/>
          <a:ext cx="2452639" cy="800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Характеризиране на района за </a:t>
          </a:r>
          <a:r>
            <a:rPr lang="bg-BG" sz="1400" b="1" kern="1200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басейново</a:t>
          </a:r>
          <a:r>
            <a:rPr lang="bg-BG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управление</a:t>
          </a:r>
          <a:endParaRPr lang="bg-BG" sz="1400" b="1" kern="1200" dirty="0">
            <a:solidFill>
              <a:srgbClr val="002060"/>
            </a:solidFill>
            <a:latin typeface="+mn-lt"/>
          </a:endParaRPr>
        </a:p>
      </dsp:txBody>
      <dsp:txXfrm>
        <a:off x="5226941" y="2270802"/>
        <a:ext cx="2374469" cy="722488"/>
      </dsp:txXfrm>
    </dsp:sp>
    <dsp:sp modelId="{BDCC3978-F998-48B5-84B8-F4C2921C130A}">
      <dsp:nvSpPr>
        <dsp:cNvPr id="0" name=""/>
        <dsp:cNvSpPr/>
      </dsp:nvSpPr>
      <dsp:spPr>
        <a:xfrm>
          <a:off x="4517941" y="3406699"/>
          <a:ext cx="2149190" cy="1368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Изготвяне</a:t>
          </a:r>
          <a:r>
            <a:rPr lang="ru-RU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на риск оценка на </a:t>
          </a:r>
          <a:r>
            <a:rPr lang="ru-RU" sz="1400" b="1" kern="1200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водните</a:t>
          </a:r>
          <a:r>
            <a:rPr lang="ru-RU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тела за постиг</a:t>
          </a:r>
          <a:r>
            <a:rPr lang="bg-BG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а</a:t>
          </a:r>
          <a:r>
            <a:rPr lang="ru-RU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не </a:t>
          </a:r>
          <a:r>
            <a:rPr lang="ru-RU" sz="1400" b="1" kern="1200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поставените</a:t>
          </a:r>
          <a:r>
            <a:rPr lang="ru-RU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цели за </a:t>
          </a:r>
          <a:r>
            <a:rPr lang="ru-RU" sz="1400" b="1" kern="1200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опазване</a:t>
          </a:r>
          <a:r>
            <a:rPr lang="ru-RU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на </a:t>
          </a:r>
          <a:r>
            <a:rPr lang="ru-RU" sz="1400" b="1" kern="1200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околната</a:t>
          </a:r>
          <a:r>
            <a:rPr lang="ru-RU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среда</a:t>
          </a:r>
          <a:endParaRPr lang="bg-BG" sz="1400" b="1" kern="1200" dirty="0">
            <a:solidFill>
              <a:srgbClr val="002060"/>
            </a:solidFill>
            <a:latin typeface="+mn-lt"/>
          </a:endParaRPr>
        </a:p>
      </dsp:txBody>
      <dsp:txXfrm>
        <a:off x="4584756" y="3473514"/>
        <a:ext cx="2015560" cy="1235087"/>
      </dsp:txXfrm>
    </dsp:sp>
    <dsp:sp modelId="{8D3D95F9-B873-4658-A8B2-BEAD01933375}">
      <dsp:nvSpPr>
        <dsp:cNvPr id="0" name=""/>
        <dsp:cNvSpPr/>
      </dsp:nvSpPr>
      <dsp:spPr>
        <a:xfrm>
          <a:off x="900088" y="3535108"/>
          <a:ext cx="2401045" cy="979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Междинен</a:t>
          </a:r>
          <a:r>
            <a:rPr lang="ru-RU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преглед</a:t>
          </a:r>
          <a:r>
            <a:rPr lang="ru-RU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на </a:t>
          </a:r>
          <a:r>
            <a:rPr lang="ru-RU" sz="1400" b="1" kern="1200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установените</a:t>
          </a:r>
          <a:r>
            <a:rPr lang="ru-RU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значими</a:t>
          </a:r>
          <a:r>
            <a:rPr lang="ru-RU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проблеми</a:t>
          </a:r>
          <a:r>
            <a:rPr lang="ru-RU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в </a:t>
          </a:r>
          <a:r>
            <a:rPr lang="ru-RU" sz="1400" b="1" kern="1200" dirty="0" err="1" smtClean="0">
              <a:solidFill>
                <a:srgbClr val="002060"/>
              </a:solidFill>
              <a:latin typeface="+mn-lt"/>
              <a:ea typeface="+mn-ea"/>
              <a:cs typeface="+mn-cs"/>
            </a:rPr>
            <a:t>управлението</a:t>
          </a:r>
          <a:r>
            <a:rPr lang="ru-RU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на водите</a:t>
          </a:r>
          <a:endParaRPr lang="bg-BG" sz="1400" b="1" kern="1200" dirty="0">
            <a:solidFill>
              <a:srgbClr val="002060"/>
            </a:solidFill>
            <a:latin typeface="+mn-lt"/>
          </a:endParaRPr>
        </a:p>
      </dsp:txBody>
      <dsp:txXfrm>
        <a:off x="947925" y="3582945"/>
        <a:ext cx="2305371" cy="884275"/>
      </dsp:txXfrm>
    </dsp:sp>
    <dsp:sp modelId="{7592374E-9CF4-44A1-AF20-93EC45CC3443}">
      <dsp:nvSpPr>
        <dsp:cNvPr id="0" name=""/>
        <dsp:cNvSpPr/>
      </dsp:nvSpPr>
      <dsp:spPr>
        <a:xfrm>
          <a:off x="546781" y="2118432"/>
          <a:ext cx="1601316" cy="800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Планиране на програми за мониторинг на водите</a:t>
          </a:r>
          <a:endParaRPr lang="bg-BG" sz="1200" kern="1200" dirty="0">
            <a:solidFill>
              <a:srgbClr val="002060"/>
            </a:solidFill>
            <a:latin typeface="+mn-lt"/>
          </a:endParaRPr>
        </a:p>
      </dsp:txBody>
      <dsp:txXfrm>
        <a:off x="585866" y="2157517"/>
        <a:ext cx="1523146" cy="722488"/>
      </dsp:txXfrm>
    </dsp:sp>
    <dsp:sp modelId="{7EFF44D0-053E-450D-B0B6-C8EFEE985FA0}">
      <dsp:nvSpPr>
        <dsp:cNvPr id="0" name=""/>
        <dsp:cNvSpPr/>
      </dsp:nvSpPr>
      <dsp:spPr>
        <a:xfrm>
          <a:off x="957593" y="656909"/>
          <a:ext cx="1601316" cy="800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rgbClr val="002060"/>
              </a:solidFill>
            </a:rPr>
            <a:t>Проект на ПУРБ 2021 – 2027, вкл. програма от мерки</a:t>
          </a:r>
          <a:endParaRPr lang="bg-BG" sz="1400" b="1" kern="1200" dirty="0">
            <a:solidFill>
              <a:srgbClr val="002060"/>
            </a:solidFill>
          </a:endParaRPr>
        </a:p>
      </dsp:txBody>
      <dsp:txXfrm>
        <a:off x="996678" y="695994"/>
        <a:ext cx="1523146" cy="722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0.78076</cdr:x>
      <cdr:y>0.79857</cdr:y>
    </cdr:from>
    <cdr:to>
      <cdr:x>0.92875</cdr:x>
      <cdr:y>0.88067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70487" y="4076699"/>
          <a:ext cx="77152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0.36784</cdr:x>
      <cdr:y>0.55011</cdr:y>
    </cdr:from>
    <cdr:to>
      <cdr:x>0.68118</cdr:x>
      <cdr:y>0.66296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4216" y="2808312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1600" b="1" dirty="0" smtClean="0"/>
            <a:t>860 млн.лева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A120E-4926-4EEA-BD11-C939DED69450}" type="datetimeFigureOut">
              <a:rPr lang="bg-BG" smtClean="0"/>
              <a:pPr/>
              <a:t>15.3.2018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229B-36FA-4592-B7A2-07F6506B8BF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204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A229B-36FA-4592-B7A2-07F6506B8BFD}" type="slidenum">
              <a:rPr lang="bg-BG" smtClean="0">
                <a:solidFill>
                  <a:prstClr val="black"/>
                </a:solidFill>
              </a:rPr>
              <a:pPr/>
              <a:t>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54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123A8B-CE37-4AF2-950C-03769945E4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52719-A689-46FF-8D40-A3501DF0AFD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A229B-36FA-4592-B7A2-07F6506B8BFD}" type="slidenum">
              <a:rPr lang="bg-BG" smtClean="0"/>
              <a:pPr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2556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1916D-F28B-4D0F-8DFF-30B1F7B61CC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0110E0-99A8-4820-8E94-76DF6990611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A229B-36FA-4592-B7A2-07F6506B8BFD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255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g-BG" altLang="en-US" smtClean="0"/>
              <a:t>Оценката и управлението на риска от наводнения в Р. България е основана на Европейската </a:t>
            </a:r>
            <a:endParaRPr lang="en-US" altLang="en-US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4200D5-99BB-4713-9225-326F4C4153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7D492C-9AF8-4B81-9F58-D8BB968C6E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53128" indent="-289665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58659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22123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85586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49050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012514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75977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939441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4E937-FE5C-4AE6-9561-B6259E578C4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765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53128" indent="-289665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58659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22123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85586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49050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012514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75977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939441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CF718-7A9B-4870-8B97-888D65204E1E}" type="datetime1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3/15/2018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53128" indent="-289665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58659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22123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85586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49050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012514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75977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939441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latin typeface="Calibri" pitchFamily="34" charset="0"/>
              </a:rPr>
              <a:t>Министерство на околната среда и водите </a:t>
            </a:r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53128" indent="-289665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58659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22123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85586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49050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012514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75977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939441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4E937-FE5C-4AE6-9561-B6259E578C4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765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53128" indent="-289665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58659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22123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85586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49050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012514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75977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939441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CF718-7A9B-4870-8B97-888D65204E1E}" type="datetime1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3/15/2018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53128" indent="-289665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58659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22123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85586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49050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012514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75977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939441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latin typeface="Calibri" pitchFamily="34" charset="0"/>
              </a:rPr>
              <a:t>Министерство на околната среда и водите </a:t>
            </a:r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E0FDD-3538-432F-822B-4DA9AA86A16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53128" indent="-289665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58659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22123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85586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49050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012514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75977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939441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4E937-FE5C-4AE6-9561-B6259E578C4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765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53128" indent="-289665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58659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22123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85586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49050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012514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75977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939441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CF718-7A9B-4870-8B97-888D65204E1E}" type="datetime1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3/15/2018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53128" indent="-289665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58659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22123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85586" indent="-231732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49050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012514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75977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939441" indent="-2317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latin typeface="Calibri" pitchFamily="34" charset="0"/>
              </a:rPr>
              <a:t>Министерство на околната среда и водите </a:t>
            </a:r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9635D-851D-410F-99A1-2AA61B06F9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9CA2-0448-4A48-A1F7-44AAB9D0C268}" type="datetimeFigureOut">
              <a:rPr lang="bg-BG" smtClean="0"/>
              <a:pPr/>
              <a:t>15.3.2018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9CDC-6E28-4B4B-A641-F8550DC80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9CA2-0448-4A48-A1F7-44AAB9D0C268}" type="datetimeFigureOut">
              <a:rPr lang="bg-BG" smtClean="0"/>
              <a:pPr/>
              <a:t>15.3.2018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9CDC-6E28-4B4B-A641-F8550DC80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9CA2-0448-4A48-A1F7-44AAB9D0C268}" type="datetimeFigureOut">
              <a:rPr lang="bg-BG" smtClean="0"/>
              <a:pPr/>
              <a:t>15.3.2018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9CDC-6E28-4B4B-A641-F8550DC808EB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9CA2-0448-4A48-A1F7-44AAB9D0C268}" type="datetimeFigureOut">
              <a:rPr lang="bg-BG" smtClean="0"/>
              <a:pPr/>
              <a:t>15.3.2018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9CDC-6E28-4B4B-A641-F8550DC808E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9CA2-0448-4A48-A1F7-44AAB9D0C268}" type="datetimeFigureOut">
              <a:rPr lang="bg-BG" smtClean="0"/>
              <a:pPr/>
              <a:t>15.3.2018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9CDC-6E28-4B4B-A641-F8550DC80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9CA2-0448-4A48-A1F7-44AAB9D0C268}" type="datetimeFigureOut">
              <a:rPr lang="bg-BG" smtClean="0"/>
              <a:pPr/>
              <a:t>15.3.2018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9CDC-6E28-4B4B-A641-F8550DC808E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9CA2-0448-4A48-A1F7-44AAB9D0C268}" type="datetimeFigureOut">
              <a:rPr lang="bg-BG" smtClean="0"/>
              <a:pPr/>
              <a:t>15.3.2018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9CDC-6E28-4B4B-A641-F8550DC80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9CA2-0448-4A48-A1F7-44AAB9D0C268}" type="datetimeFigureOut">
              <a:rPr lang="bg-BG" smtClean="0"/>
              <a:pPr/>
              <a:t>15.3.2018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9CDC-6E28-4B4B-A641-F8550DC80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9CA2-0448-4A48-A1F7-44AAB9D0C268}" type="datetimeFigureOut">
              <a:rPr lang="bg-BG" smtClean="0"/>
              <a:pPr/>
              <a:t>15.3.2018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9CDC-6E28-4B4B-A641-F8550DC808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9CA2-0448-4A48-A1F7-44AAB9D0C268}" type="datetimeFigureOut">
              <a:rPr lang="bg-BG" smtClean="0"/>
              <a:pPr/>
              <a:t>15.3.2018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9CDC-6E28-4B4B-A641-F8550DC808E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9CA2-0448-4A48-A1F7-44AAB9D0C268}" type="datetimeFigureOut">
              <a:rPr lang="bg-BG" smtClean="0"/>
              <a:pPr/>
              <a:t>15.3.2018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9CDC-6E28-4B4B-A641-F8550DC808E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4A9CA2-0448-4A48-A1F7-44AAB9D0C268}" type="datetimeFigureOut">
              <a:rPr lang="bg-BG" smtClean="0"/>
              <a:pPr/>
              <a:t>15.3.2018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7199CDC-6E28-4B4B-A641-F8550DC808E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ИНТЕГРИРАНО УПРАВЛЕНИЕ НА ВОДНИТЕ РЕСУРСИ  В БЪЛГАРИЯ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786190"/>
            <a:ext cx="6400800" cy="1071570"/>
          </a:xfrm>
        </p:spPr>
        <p:txBody>
          <a:bodyPr/>
          <a:lstStyle/>
          <a:p>
            <a:r>
              <a:rPr lang="bg-BG" sz="2400" b="1" dirty="0" smtClean="0"/>
              <a:t>Мария Бабукчиева</a:t>
            </a:r>
            <a:r>
              <a:rPr lang="bg-BG" dirty="0" smtClean="0"/>
              <a:t>, </a:t>
            </a:r>
          </a:p>
          <a:p>
            <a:r>
              <a:rPr lang="bg-BG" sz="2400" dirty="0" smtClean="0"/>
              <a:t>дирекция “Управление на </a:t>
            </a:r>
            <a:r>
              <a:rPr lang="bg-BG" sz="2400" dirty="0" smtClean="0"/>
              <a:t>водите</a:t>
            </a:r>
            <a:r>
              <a:rPr lang="bg-BG" sz="2400" dirty="0" smtClean="0"/>
              <a:t>”, МОСВ</a:t>
            </a:r>
          </a:p>
        </p:txBody>
      </p:sp>
      <p:pic>
        <p:nvPicPr>
          <p:cNvPr id="4" name="Картина 1" descr="C:\Users\galia\Desktop\Работни папки-Галя\МОСВ, ОПОС\Лого МОС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1071570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fficeArt object" descr="pasted-image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7356" y="428604"/>
            <a:ext cx="1571636" cy="92869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Картина 3" descr="C:\Users\galia\Desktop\Без име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836352"/>
            <a:ext cx="1852614" cy="52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Картина 8" descr="C:\Users\galia\Desktop\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500042"/>
            <a:ext cx="1132526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Картина 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571480"/>
            <a:ext cx="1690373" cy="785818"/>
          </a:xfrm>
          <a:prstGeom prst="rect">
            <a:avLst/>
          </a:prstGeom>
          <a:noFill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28596" y="5857892"/>
            <a:ext cx="3714776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Март 2018 г.,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bg-BG" sz="2000" b="1" dirty="0" smtClean="0">
                <a:solidFill>
                  <a:srgbClr val="002060"/>
                </a:solidFill>
              </a:rPr>
              <a:t>гр.София</a:t>
            </a: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4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000" dirty="0" smtClean="0">
                <a:solidFill>
                  <a:schemeClr val="bg1"/>
                </a:solidFill>
              </a:rPr>
              <a:t>ПУРН 2016-2021</a:t>
            </a:r>
            <a:r>
              <a:rPr lang="bg-BG" sz="4000" dirty="0" smtClean="0">
                <a:solidFill>
                  <a:srgbClr val="002060"/>
                </a:solidFill>
              </a:rPr>
              <a:t/>
            </a:r>
            <a:br>
              <a:rPr lang="bg-BG" sz="4000" dirty="0" smtClean="0">
                <a:solidFill>
                  <a:srgbClr val="002060"/>
                </a:solidFill>
              </a:rPr>
            </a:br>
            <a:r>
              <a:rPr lang="bg-BG" sz="4000" dirty="0" smtClean="0">
                <a:solidFill>
                  <a:srgbClr val="002060"/>
                </a:solidFill>
              </a:rPr>
              <a:t>Подход на </a:t>
            </a:r>
            <a:r>
              <a:rPr lang="bg-BG" sz="4000" b="1" dirty="0">
                <a:solidFill>
                  <a:srgbClr val="002060"/>
                </a:solidFill>
              </a:rPr>
              <a:t>дългосрочно </a:t>
            </a:r>
            <a:r>
              <a:rPr lang="bg-BG" sz="4000" b="1" dirty="0" smtClean="0">
                <a:solidFill>
                  <a:srgbClr val="002060"/>
                </a:solidFill>
              </a:rPr>
              <a:t>планиране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24000"/>
            <a:ext cx="8155632" cy="2514600"/>
          </a:xfrm>
        </p:spPr>
        <p:txBody>
          <a:bodyPr rtlCol="0">
            <a:noAutofit/>
          </a:bodyPr>
          <a:lstStyle/>
          <a:p>
            <a:pPr marL="441325" indent="-258763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/>
              <a:buChar char=""/>
              <a:tabLst>
                <a:tab pos="441325" algn="l"/>
              </a:tabLst>
              <a:defRPr/>
            </a:pPr>
            <a:r>
              <a:rPr lang="bg-BG" sz="2100" dirty="0" smtClean="0">
                <a:solidFill>
                  <a:srgbClr val="002060"/>
                </a:solidFill>
              </a:rPr>
              <a:t>Директива за наводненията (ДН),  в сила от 26.11.2007 г. </a:t>
            </a:r>
          </a:p>
          <a:p>
            <a:pPr marL="441325" indent="-258763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/>
              <a:buChar char=""/>
              <a:tabLst>
                <a:tab pos="441325" algn="l"/>
              </a:tabLst>
              <a:defRPr/>
            </a:pPr>
            <a:r>
              <a:rPr lang="bg-BG" sz="2100" dirty="0" smtClean="0">
                <a:solidFill>
                  <a:srgbClr val="002060"/>
                </a:solidFill>
              </a:rPr>
              <a:t>Транспониране на ДН в националното законодателство със ЗИД на Закона за водите през м.август 2010 г.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bg-BG" sz="1100" dirty="0" smtClean="0">
              <a:solidFill>
                <a:srgbClr val="002060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bg-BG" sz="2100" dirty="0" smtClean="0">
                <a:solidFill>
                  <a:srgbClr val="002060"/>
                </a:solidFill>
              </a:rPr>
              <a:t>Директивата </a:t>
            </a:r>
            <a:r>
              <a:rPr lang="bg-BG" sz="2100" dirty="0">
                <a:solidFill>
                  <a:srgbClr val="002060"/>
                </a:solidFill>
              </a:rPr>
              <a:t>изисква от държавите членки да приложат подход на </a:t>
            </a:r>
            <a:r>
              <a:rPr lang="bg-BG" sz="2100" b="1" dirty="0">
                <a:solidFill>
                  <a:srgbClr val="002060"/>
                </a:solidFill>
              </a:rPr>
              <a:t>дългосрочно планиране за намаляване на риска от наводнения </a:t>
            </a:r>
            <a:r>
              <a:rPr lang="bg-BG" sz="2100" dirty="0">
                <a:solidFill>
                  <a:srgbClr val="002060"/>
                </a:solidFill>
              </a:rPr>
              <a:t>в три етапа</a:t>
            </a:r>
            <a:r>
              <a:rPr lang="bg-BG" sz="2100" dirty="0" smtClean="0">
                <a:solidFill>
                  <a:srgbClr val="002060"/>
                </a:solidFill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297077"/>
              </p:ext>
            </p:extLst>
          </p:nvPr>
        </p:nvGraphicFramePr>
        <p:xfrm>
          <a:off x="467544" y="3933056"/>
          <a:ext cx="8460431" cy="27183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4104456"/>
                <a:gridCol w="1140272"/>
                <a:gridCol w="2567632"/>
              </a:tblGrid>
              <a:tr h="468044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Етапи</a:t>
                      </a:r>
                      <a:endParaRPr kumimoji="0"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kumimoji="0" lang="bg-BG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ДН</a:t>
                      </a:r>
                      <a:endParaRPr kumimoji="0"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kumimoji="0" lang="bg-BG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ПУРН</a:t>
                      </a:r>
                      <a:endParaRPr kumimoji="0" lang="en-US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5" marB="45735"/>
                </a:tc>
              </a:tr>
              <a:tr h="869429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bg-BG" sz="1800" b="0" strike="noStrike" baseline="30000" dirty="0" smtClean="0">
                          <a:solidFill>
                            <a:srgbClr val="002060"/>
                          </a:solidFill>
                        </a:rPr>
                        <a:t>-ви</a:t>
                      </a:r>
                      <a:r>
                        <a:rPr lang="bg-BG" sz="1800" b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endParaRPr lang="en-US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Предварителна оценка на риска от наводнения (ПОРН), определяне на РЗПРН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kumimoji="0" lang="bg-BG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22.12.2011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kumimoji="0" lang="bg-BG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ПОРН</a:t>
                      </a:r>
                      <a:r>
                        <a:rPr kumimoji="0"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bg-BG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2012 </a:t>
                      </a:r>
                      <a:r>
                        <a:rPr kumimoji="0" lang="bg-BG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г.</a:t>
                      </a:r>
                      <a:r>
                        <a:rPr kumimoji="0" lang="bg-BG" sz="18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bg-BG" sz="18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bg-BG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РЗПРН – 2013 г. 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5" marB="45735"/>
                </a:tc>
              </a:tr>
              <a:tr h="60860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II</a:t>
                      </a:r>
                      <a:r>
                        <a:rPr lang="bg-BG" sz="1800" baseline="30000" dirty="0" smtClean="0">
                          <a:solidFill>
                            <a:srgbClr val="002060"/>
                          </a:solidFill>
                        </a:rPr>
                        <a:t>-ри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kumimoji="0" lang="bg-BG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Карти на заплахата и риска от наводнения 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kumimoji="0" lang="bg-BG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22.12.2013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kumimoji="0" lang="bg-BG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БДЧР, БДЗБР – 2015;</a:t>
                      </a:r>
                    </a:p>
                    <a:p>
                      <a:r>
                        <a:rPr kumimoji="0" lang="bg-BG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БДИБР, БДДР – 2016 г. 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5" marB="45735"/>
                </a:tc>
              </a:tr>
              <a:tr h="6957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III</a:t>
                      </a:r>
                      <a:r>
                        <a:rPr lang="bg-BG" sz="1800" baseline="30000" dirty="0" smtClean="0">
                          <a:solidFill>
                            <a:srgbClr val="002060"/>
                          </a:solidFill>
                        </a:rPr>
                        <a:t>-ти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kumimoji="0" lang="bg-BG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Планове за управление на риска от наводнения, вкл. Програми от мерки 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kumimoji="0" lang="bg-BG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22.12.2015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r>
                        <a:rPr kumimoji="0" lang="bg-BG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29.12.2016 г. </a:t>
                      </a:r>
                      <a:endParaRPr kumimoji="0" lang="en-US" sz="18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5" marB="4573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5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205"/>
            <a:ext cx="8305800" cy="563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4000" dirty="0" smtClean="0">
                <a:solidFill>
                  <a:schemeClr val="bg1"/>
                </a:solidFill>
              </a:rPr>
              <a:t>Предварителна оценка на риска от наводнения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643050"/>
            <a:ext cx="8964488" cy="5334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79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3500" algn="just" eaLnBrk="1" hangingPunct="1"/>
            <a:r>
              <a:rPr lang="bg-BG" altLang="en-US" sz="2000" b="0" dirty="0" smtClean="0">
                <a:ea typeface="Calibri" pitchFamily="34" charset="0"/>
                <a:cs typeface="Arial" charset="0"/>
              </a:rPr>
              <a:t>Разработването на ПОРН в Р. България се извърши  в периода 2011 – 2012  г.</a:t>
            </a:r>
          </a:p>
        </p:txBody>
      </p:sp>
      <p:sp>
        <p:nvSpPr>
          <p:cNvPr id="10244" name="Text Placeholder 4"/>
          <p:cNvSpPr>
            <a:spLocks noGrp="1"/>
          </p:cNvSpPr>
          <p:nvPr>
            <p:ph type="body" sz="half" idx="3"/>
          </p:nvPr>
        </p:nvSpPr>
        <p:spPr>
          <a:xfrm>
            <a:off x="179388" y="4800600"/>
            <a:ext cx="8507412" cy="10668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79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3500" algn="just" eaLnBrk="1" hangingPunct="1"/>
            <a:r>
              <a:rPr lang="bg-BG" altLang="en-US" sz="2000" dirty="0" smtClean="0">
                <a:ea typeface="Calibri" pitchFamily="34" charset="0"/>
                <a:cs typeface="Arial" charset="0"/>
              </a:rPr>
              <a:t>Национални критерии съдържащи показатели за оценка в 4-те основни категории: </a:t>
            </a:r>
          </a:p>
        </p:txBody>
      </p:sp>
      <p:pic>
        <p:nvPicPr>
          <p:cNvPr id="9222" name="Picture 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133601"/>
            <a:ext cx="3571056" cy="2693792"/>
          </a:xfrm>
          <a:effectLst>
            <a:softEdge rad="112500"/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84308"/>
              </p:ext>
            </p:extLst>
          </p:nvPr>
        </p:nvGraphicFramePr>
        <p:xfrm>
          <a:off x="4267200" y="2178050"/>
          <a:ext cx="4343400" cy="2790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170"/>
                <a:gridCol w="1214230"/>
                <a:gridCol w="1524000"/>
              </a:tblGrid>
              <a:tr h="945033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БД</a:t>
                      </a:r>
                      <a:endParaRPr lang="en-US" sz="1400" dirty="0"/>
                    </a:p>
                  </a:txBody>
                  <a:tcPr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Значими</a:t>
                      </a:r>
                      <a:r>
                        <a:rPr lang="bg-BG" sz="1400" baseline="0" dirty="0" smtClean="0"/>
                        <a:t> минали наводнения  (брой)</a:t>
                      </a:r>
                      <a:endParaRPr lang="en-US" sz="1400" dirty="0"/>
                    </a:p>
                  </a:txBody>
                  <a:tcPr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Значими потенциални наводнения (брой)</a:t>
                      </a:r>
                      <a:endParaRPr lang="en-US" sz="1400" dirty="0"/>
                    </a:p>
                  </a:txBody>
                  <a:tcPr marT="45735" marB="45735" anchor="ctr"/>
                </a:tc>
              </a:tr>
              <a:tr h="304861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БДДР</a:t>
                      </a:r>
                      <a:endParaRPr lang="en-US" sz="16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391</a:t>
                      </a:r>
                      <a:endParaRPr lang="en-US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163</a:t>
                      </a:r>
                      <a:endParaRPr lang="en-US" sz="1800" dirty="0"/>
                    </a:p>
                  </a:txBody>
                  <a:tcPr marT="45735" marB="45735"/>
                </a:tc>
              </a:tr>
              <a:tr h="304861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БДЧР</a:t>
                      </a:r>
                      <a:endParaRPr lang="en-US" sz="16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/>
                        <a:t>222</a:t>
                      </a:r>
                      <a:endParaRPr lang="en-US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/>
                        <a:t>241</a:t>
                      </a:r>
                      <a:endParaRPr lang="en-US" sz="1800" dirty="0"/>
                    </a:p>
                  </a:txBody>
                  <a:tcPr marT="45735" marB="45735"/>
                </a:tc>
              </a:tr>
              <a:tr h="304861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БДИБР</a:t>
                      </a:r>
                      <a:endParaRPr lang="en-US" sz="16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/>
                        <a:t>192</a:t>
                      </a:r>
                      <a:endParaRPr lang="en-US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/>
                        <a:t>122</a:t>
                      </a:r>
                      <a:endParaRPr lang="en-US" sz="1800" dirty="0"/>
                    </a:p>
                  </a:txBody>
                  <a:tcPr marT="45735" marB="45735"/>
                </a:tc>
              </a:tr>
              <a:tr h="304861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БДЗБР</a:t>
                      </a:r>
                      <a:endParaRPr lang="en-US" sz="16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/>
                        <a:t>102</a:t>
                      </a:r>
                      <a:endParaRPr lang="en-US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/>
                        <a:t>41</a:t>
                      </a:r>
                      <a:endParaRPr lang="en-US" sz="1800" dirty="0"/>
                    </a:p>
                  </a:txBody>
                  <a:tcPr marT="45735" marB="45735"/>
                </a:tc>
              </a:tr>
              <a:tr h="381874">
                <a:tc>
                  <a:txBody>
                    <a:bodyPr/>
                    <a:lstStyle/>
                    <a:p>
                      <a:r>
                        <a:rPr lang="bg-BG" sz="1800" b="1" dirty="0" smtClean="0"/>
                        <a:t>ОБЩО 1474</a:t>
                      </a:r>
                      <a:endParaRPr lang="en-US" sz="1800" b="1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b="1" dirty="0" smtClean="0"/>
                        <a:t>907</a:t>
                      </a:r>
                      <a:endParaRPr lang="en-US" sz="1800" b="1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b="1" dirty="0" smtClean="0"/>
                        <a:t>567</a:t>
                      </a:r>
                      <a:endParaRPr lang="en-US" sz="1800" b="1" dirty="0"/>
                    </a:p>
                  </a:txBody>
                  <a:tcPr marT="45735" marB="45735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199238"/>
              </p:ext>
            </p:extLst>
          </p:nvPr>
        </p:nvGraphicFramePr>
        <p:xfrm>
          <a:off x="457200" y="5821363"/>
          <a:ext cx="8534400" cy="1036637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103663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- „Човешко здраве“,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- „Стопанска дейност“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F8FA9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 „Околна среда“,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bg-BG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 „Културно наследство“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3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1389" y="1785926"/>
            <a:ext cx="5442336" cy="37036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8F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50061B-F8B1-480A-8327-046264E215C7}" type="slidenum">
              <a:rPr lang="en-US" altLang="en-US" sz="1000" smtClean="0">
                <a:solidFill>
                  <a:srgbClr val="FFFFFF"/>
                </a:solidFill>
                <a:latin typeface="Century Schoolbook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 smtClean="0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5786" y="285728"/>
            <a:ext cx="7859712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bg-BG" sz="4000" dirty="0" smtClean="0">
                <a:solidFill>
                  <a:schemeClr val="bg1"/>
                </a:solidFill>
              </a:rPr>
              <a:t>Райони със значителен потенциален риск от наводнения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90393"/>
            <a:ext cx="84089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8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3000372"/>
            <a:ext cx="8712968" cy="36417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1800" b="1" dirty="0"/>
              <a:t>Втори етап от планирането е изработване на Картите на районите под заплаха </a:t>
            </a:r>
            <a:r>
              <a:rPr lang="bg-BG" sz="1800" b="1" dirty="0" smtClean="0"/>
              <a:t>и риск от </a:t>
            </a:r>
            <a:r>
              <a:rPr lang="bg-BG" sz="1800" b="1" dirty="0"/>
              <a:t>наводнения, обхващащи зони, които могат да бъдат наводнени при:</a:t>
            </a:r>
            <a:r>
              <a:rPr lang="bg-BG" sz="1800" dirty="0"/>
              <a:t> </a:t>
            </a:r>
            <a:endParaRPr lang="en-US" sz="1800" dirty="0"/>
          </a:p>
          <a:p>
            <a:pPr lvl="0">
              <a:buFont typeface="Wingdings" pitchFamily="2" charset="2"/>
              <a:buChar char="q"/>
            </a:pPr>
            <a:r>
              <a:rPr lang="bg-BG" sz="1800" dirty="0"/>
              <a:t>наводнения с малка вероятност за </a:t>
            </a:r>
            <a:r>
              <a:rPr lang="bg-BG" sz="1800" dirty="0" smtClean="0"/>
              <a:t>настъпване (веднъж на 1000 години);</a:t>
            </a:r>
          </a:p>
          <a:p>
            <a:pPr lvl="0">
              <a:buFont typeface="Wingdings" pitchFamily="2" charset="2"/>
              <a:buChar char="q"/>
            </a:pPr>
            <a:endParaRPr lang="en-US" sz="1800" dirty="0"/>
          </a:p>
          <a:p>
            <a:pPr lvl="0">
              <a:buFont typeface="Wingdings" pitchFamily="2" charset="2"/>
              <a:buChar char="q"/>
            </a:pPr>
            <a:r>
              <a:rPr lang="bg-BG" sz="1800" dirty="0"/>
              <a:t>наводнения със средна вероятност за </a:t>
            </a:r>
            <a:r>
              <a:rPr lang="bg-BG" sz="1800" dirty="0" smtClean="0"/>
              <a:t>настъпване (веднъж на 100 години);</a:t>
            </a:r>
          </a:p>
          <a:p>
            <a:pPr lvl="0">
              <a:buNone/>
            </a:pPr>
            <a:endParaRPr lang="en-US" sz="1800" dirty="0"/>
          </a:p>
          <a:p>
            <a:pPr lvl="0">
              <a:buFont typeface="Wingdings" pitchFamily="2" charset="2"/>
              <a:buChar char="q"/>
            </a:pPr>
            <a:r>
              <a:rPr lang="bg-BG" sz="1800" dirty="0"/>
              <a:t>наводнения с висока вероятност за настъпване </a:t>
            </a:r>
            <a:r>
              <a:rPr lang="bg-BG" sz="1800" dirty="0" smtClean="0"/>
              <a:t>( веднъж на 20 години).</a:t>
            </a:r>
            <a:endParaRPr lang="en-US" sz="1800" dirty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8F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50061B-F8B1-480A-8327-046264E215C7}" type="slidenum">
              <a:rPr lang="en-US" altLang="en-US" sz="1000" smtClean="0">
                <a:solidFill>
                  <a:srgbClr val="FFFFFF"/>
                </a:solidFill>
                <a:latin typeface="Century Schoolbook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 smtClean="0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1472" y="500042"/>
            <a:ext cx="7859712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g-BG" sz="4000" dirty="0">
                <a:solidFill>
                  <a:schemeClr val="bg1"/>
                </a:solidFill>
              </a:rPr>
              <a:t>Картите на районите под заплаха </a:t>
            </a:r>
            <a:r>
              <a:rPr lang="bg-BG" sz="4000" dirty="0" smtClean="0">
                <a:solidFill>
                  <a:schemeClr val="bg1"/>
                </a:solidFill>
              </a:rPr>
              <a:t>и риск от </a:t>
            </a:r>
            <a:r>
              <a:rPr lang="bg-BG" sz="4000" dirty="0">
                <a:solidFill>
                  <a:schemeClr val="bg1"/>
                </a:solidFill>
              </a:rPr>
              <a:t>наводнения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lovdiv_obhv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2816"/>
            <a:ext cx="7835900" cy="484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51520" y="338328"/>
            <a:ext cx="864096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3000" i="1" dirty="0" smtClean="0"/>
              <a:t>Карта на обхвата от наводнения  с обезпечност </a:t>
            </a:r>
            <a:r>
              <a:rPr lang="ru-RU" sz="3000" i="1" dirty="0" smtClean="0"/>
              <a:t>5</a:t>
            </a:r>
            <a:r>
              <a:rPr lang="ru-RU" sz="3000" i="1" dirty="0"/>
              <a:t>%,  1%  и  0,1%</a:t>
            </a:r>
            <a:endParaRPr lang="bg-BG" sz="3000" i="1" dirty="0"/>
          </a:p>
        </p:txBody>
      </p:sp>
    </p:spTree>
    <p:extLst>
      <p:ext uri="{BB962C8B-B14F-4D97-AF65-F5344CB8AC3E}">
        <p14:creationId xmlns:p14="http://schemas.microsoft.com/office/powerpoint/2010/main" val="11938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71612"/>
            <a:ext cx="8712968" cy="502574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bg-BG" sz="100" b="1" dirty="0"/>
          </a:p>
          <a:p>
            <a:pPr marL="0" lvl="0" indent="0">
              <a:buNone/>
            </a:pPr>
            <a:r>
              <a:rPr lang="bg-BG" sz="1800" b="1" dirty="0" smtClean="0"/>
              <a:t>Картите </a:t>
            </a:r>
            <a:r>
              <a:rPr lang="bg-BG" sz="1800" b="1" dirty="0"/>
              <a:t>на районите с риск от наводнения показват неблагоприятните последици от наводнения за всеки от вероятностните периоди, изразени чрез следните показатели</a:t>
            </a:r>
            <a:r>
              <a:rPr lang="bg-BG" sz="1800" b="1" dirty="0" smtClean="0"/>
              <a:t>:</a:t>
            </a:r>
          </a:p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bg-BG" sz="1800" b="1" dirty="0"/>
              <a:t>приблизителен брой на евентуално засегнатите жители, </a:t>
            </a:r>
            <a:endParaRPr lang="bg-BG" sz="1800" b="1" dirty="0" smtClean="0"/>
          </a:p>
          <a:p>
            <a:pPr lvl="0"/>
            <a:endParaRPr lang="bg-BG" sz="1800" b="1" dirty="0" smtClean="0"/>
          </a:p>
          <a:p>
            <a:pPr lvl="0"/>
            <a:r>
              <a:rPr lang="bg-BG" sz="1800" b="1" dirty="0" smtClean="0"/>
              <a:t>вид стопанска дейност в евентуално засегнатия район – </a:t>
            </a:r>
            <a:r>
              <a:rPr lang="bg-BG" sz="1800" dirty="0" smtClean="0"/>
              <a:t>определени са засегнатите обекти и площи със стопанска дейност в района под заплаха от наводнения за съответния сценарий в района, на база наличната в страната информация.</a:t>
            </a:r>
          </a:p>
          <a:p>
            <a:pPr lvl="0"/>
            <a:endParaRPr lang="en-US" sz="1800" dirty="0" smtClean="0"/>
          </a:p>
          <a:p>
            <a:pPr lvl="0"/>
            <a:r>
              <a:rPr lang="bg-BG" sz="1800" b="1" dirty="0" smtClean="0"/>
              <a:t>засегнати </a:t>
            </a:r>
            <a:r>
              <a:rPr lang="bg-BG" sz="1800" b="1" dirty="0"/>
              <a:t>инсталации по приложение № 4 към чл. 117 от </a:t>
            </a:r>
            <a:r>
              <a:rPr lang="bg-BG" sz="1800" dirty="0"/>
              <a:t>ЗООС - картирането на IPPC обекти (IED installations) е извършено чрез сравнение в ГИС среда на картата на такива точкови инсталации с картите на заливане по различните </a:t>
            </a:r>
            <a:r>
              <a:rPr lang="bg-BG" sz="1800" dirty="0" smtClean="0"/>
              <a:t>сценарии.</a:t>
            </a:r>
          </a:p>
          <a:p>
            <a:pPr lvl="0"/>
            <a:endParaRPr lang="en-US" sz="1800" dirty="0"/>
          </a:p>
          <a:p>
            <a:pPr lvl="0"/>
            <a:r>
              <a:rPr lang="bg-BG" sz="1800" b="1" dirty="0" smtClean="0"/>
              <a:t>засегнати </a:t>
            </a:r>
            <a:r>
              <a:rPr lang="bg-BG" sz="1800" b="1" dirty="0"/>
              <a:t>защитени </a:t>
            </a:r>
            <a:r>
              <a:rPr lang="bg-BG" sz="1800" b="1" dirty="0" smtClean="0"/>
              <a:t>територии.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8FA9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50061B-F8B1-480A-8327-046264E215C7}" type="slidenum">
              <a:rPr lang="en-US" altLang="en-US" sz="1000" smtClean="0">
                <a:solidFill>
                  <a:srgbClr val="FFFFFF"/>
                </a:solidFill>
                <a:latin typeface="Century Schoolbook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 smtClean="0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7126" y="285728"/>
            <a:ext cx="8786874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bg-BG" sz="4000" dirty="0">
                <a:solidFill>
                  <a:schemeClr val="bg1"/>
                </a:solidFill>
              </a:rPr>
              <a:t>Картите на районите </a:t>
            </a:r>
            <a:r>
              <a:rPr lang="bg-BG" sz="4000" dirty="0" smtClean="0">
                <a:solidFill>
                  <a:schemeClr val="bg1"/>
                </a:solidFill>
              </a:rPr>
              <a:t>с  риск от </a:t>
            </a:r>
            <a:r>
              <a:rPr lang="bg-BG" sz="4000" dirty="0">
                <a:solidFill>
                  <a:schemeClr val="bg1"/>
                </a:solidFill>
              </a:rPr>
              <a:t>наводнения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1" y="1772816"/>
            <a:ext cx="754380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51520" y="338328"/>
            <a:ext cx="864096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i="1" dirty="0" smtClean="0"/>
              <a:t>Карта </a:t>
            </a:r>
            <a:r>
              <a:rPr lang="ru-RU" sz="3000" i="1" dirty="0"/>
              <a:t>на риска от наводнения </a:t>
            </a:r>
            <a:r>
              <a:rPr lang="ru-RU" sz="3000" i="1" dirty="0" smtClean="0"/>
              <a:t>с </a:t>
            </a:r>
            <a:r>
              <a:rPr lang="ru-RU" sz="3000" i="1" dirty="0"/>
              <a:t>повторяемост </a:t>
            </a:r>
            <a:endParaRPr lang="ru-RU" sz="3000" i="1" dirty="0" smtClean="0"/>
          </a:p>
          <a:p>
            <a:r>
              <a:rPr lang="ru-RU" sz="3000" i="1" dirty="0" smtClean="0"/>
              <a:t>1 </a:t>
            </a:r>
            <a:r>
              <a:rPr lang="ru-RU" sz="3000" i="1" dirty="0"/>
              <a:t>път на 1000 </a:t>
            </a:r>
            <a:r>
              <a:rPr lang="ru-RU" sz="3000" i="1" dirty="0" smtClean="0"/>
              <a:t>години</a:t>
            </a:r>
            <a:endParaRPr lang="bg-BG" sz="3000" i="1" dirty="0"/>
          </a:p>
        </p:txBody>
      </p:sp>
    </p:spTree>
    <p:extLst>
      <p:ext uri="{BB962C8B-B14F-4D97-AF65-F5344CB8AC3E}">
        <p14:creationId xmlns:p14="http://schemas.microsoft.com/office/powerpoint/2010/main" val="6882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571500" y="1484784"/>
            <a:ext cx="8001000" cy="5373216"/>
          </a:xfrm>
        </p:spPr>
        <p:txBody>
          <a:bodyPr rtlCol="0">
            <a:noAutofit/>
          </a:bodyPr>
          <a:lstStyle/>
          <a:p>
            <a:pPr marL="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bg-BG" sz="1900" b="1" dirty="0" smtClean="0">
                <a:solidFill>
                  <a:schemeClr val="tx2"/>
                </a:solidFill>
              </a:rPr>
              <a:t>Плановете за управление на риска от наводнения </a:t>
            </a:r>
            <a:r>
              <a:rPr lang="ru-RU" sz="1900" dirty="0" smtClean="0">
                <a:solidFill>
                  <a:schemeClr val="tx2"/>
                </a:solidFill>
              </a:rPr>
              <a:t>са съсредоточени върху:</a:t>
            </a:r>
          </a:p>
          <a:p>
            <a:pPr marL="625475" lvl="1" indent="-26035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/>
              <a:buChar char=""/>
              <a:defRPr/>
            </a:pPr>
            <a:r>
              <a:rPr lang="ru-RU" sz="1900" dirty="0" err="1" smtClean="0">
                <a:solidFill>
                  <a:schemeClr val="tx2"/>
                </a:solidFill>
              </a:rPr>
              <a:t>Предотвратяване</a:t>
            </a:r>
            <a:r>
              <a:rPr lang="ru-RU" sz="1900" dirty="0" smtClean="0">
                <a:solidFill>
                  <a:schemeClr val="tx2"/>
                </a:solidFill>
              </a:rPr>
              <a:t>;</a:t>
            </a:r>
          </a:p>
          <a:p>
            <a:pPr marL="625475" lvl="1" indent="-26035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/>
              <a:buChar char=""/>
              <a:defRPr/>
            </a:pPr>
            <a:r>
              <a:rPr lang="ru-RU" sz="1900" dirty="0" smtClean="0">
                <a:solidFill>
                  <a:schemeClr val="tx2"/>
                </a:solidFill>
              </a:rPr>
              <a:t>Защита;</a:t>
            </a:r>
          </a:p>
          <a:p>
            <a:pPr marL="625475" lvl="1" indent="-26035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/>
              <a:buChar char=""/>
              <a:defRPr/>
            </a:pPr>
            <a:r>
              <a:rPr lang="ru-RU" sz="1900" dirty="0" err="1" smtClean="0">
                <a:solidFill>
                  <a:schemeClr val="tx2"/>
                </a:solidFill>
              </a:rPr>
              <a:t>Подготвеност</a:t>
            </a:r>
            <a:r>
              <a:rPr lang="ru-RU" sz="1900" dirty="0" smtClean="0">
                <a:solidFill>
                  <a:schemeClr val="tx2"/>
                </a:solidFill>
              </a:rPr>
              <a:t>, </a:t>
            </a:r>
            <a:r>
              <a:rPr lang="ru-RU" sz="1900" dirty="0" err="1" smtClean="0">
                <a:solidFill>
                  <a:schemeClr val="tx2"/>
                </a:solidFill>
              </a:rPr>
              <a:t>включително</a:t>
            </a:r>
            <a:r>
              <a:rPr lang="ru-RU" sz="1900" dirty="0" smtClean="0">
                <a:solidFill>
                  <a:schemeClr val="tx2"/>
                </a:solidFill>
              </a:rPr>
              <a:t> </a:t>
            </a:r>
            <a:r>
              <a:rPr lang="ru-RU" sz="1900" dirty="0" err="1" smtClean="0">
                <a:solidFill>
                  <a:schemeClr val="tx2"/>
                </a:solidFill>
              </a:rPr>
              <a:t>прогнози</a:t>
            </a:r>
            <a:r>
              <a:rPr lang="ru-RU" sz="1900" dirty="0" smtClean="0">
                <a:solidFill>
                  <a:schemeClr val="tx2"/>
                </a:solidFill>
              </a:rPr>
              <a:t> и </a:t>
            </a:r>
            <a:r>
              <a:rPr lang="ru-RU" sz="1900" dirty="0" err="1" smtClean="0">
                <a:solidFill>
                  <a:schemeClr val="tx2"/>
                </a:solidFill>
              </a:rPr>
              <a:t>системи</a:t>
            </a:r>
            <a:r>
              <a:rPr lang="ru-RU" sz="1900" dirty="0" smtClean="0">
                <a:solidFill>
                  <a:schemeClr val="tx2"/>
                </a:solidFill>
              </a:rPr>
              <a:t> за </a:t>
            </a:r>
            <a:r>
              <a:rPr lang="ru-RU" sz="1900" dirty="0" err="1" smtClean="0">
                <a:solidFill>
                  <a:schemeClr val="tx2"/>
                </a:solidFill>
              </a:rPr>
              <a:t>ранно</a:t>
            </a:r>
            <a:r>
              <a:rPr lang="ru-RU" sz="1900" dirty="0" smtClean="0">
                <a:solidFill>
                  <a:schemeClr val="tx2"/>
                </a:solidFill>
              </a:rPr>
              <a:t> предупреждение. </a:t>
            </a:r>
          </a:p>
          <a:p>
            <a:pPr marL="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ru-RU" sz="1900" b="1" dirty="0" smtClean="0">
                <a:solidFill>
                  <a:schemeClr val="tx2"/>
                </a:solidFill>
              </a:rPr>
              <a:t>Чрез </a:t>
            </a:r>
            <a:r>
              <a:rPr lang="ru-RU" sz="1900" b="1" dirty="0" err="1" smtClean="0">
                <a:solidFill>
                  <a:schemeClr val="tx2"/>
                </a:solidFill>
              </a:rPr>
              <a:t>избор</a:t>
            </a:r>
            <a:r>
              <a:rPr lang="ru-RU" sz="1900" b="1" dirty="0" smtClean="0">
                <a:solidFill>
                  <a:schemeClr val="tx2"/>
                </a:solidFill>
              </a:rPr>
              <a:t> на</a:t>
            </a:r>
            <a:r>
              <a:rPr lang="ru-RU" sz="1900" dirty="0" smtClean="0">
                <a:solidFill>
                  <a:schemeClr val="tx2"/>
                </a:solidFill>
              </a:rPr>
              <a:t>: </a:t>
            </a:r>
          </a:p>
          <a:p>
            <a:pPr marL="625475" lvl="1" indent="-26035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/>
              <a:buChar char=""/>
              <a:defRPr/>
            </a:pPr>
            <a:r>
              <a:rPr lang="ru-RU" sz="1900" dirty="0" err="1">
                <a:solidFill>
                  <a:schemeClr val="tx2"/>
                </a:solidFill>
              </a:rPr>
              <a:t>П</a:t>
            </a:r>
            <a:r>
              <a:rPr lang="ru-RU" sz="1900" dirty="0" err="1" smtClean="0">
                <a:solidFill>
                  <a:schemeClr val="tx2"/>
                </a:solidFill>
              </a:rPr>
              <a:t>одходящи</a:t>
            </a:r>
            <a:r>
              <a:rPr lang="ru-RU" sz="1900" dirty="0" smtClean="0">
                <a:solidFill>
                  <a:schemeClr val="tx2"/>
                </a:solidFill>
              </a:rPr>
              <a:t>  </a:t>
            </a:r>
            <a:r>
              <a:rPr lang="ru-RU" sz="1900" dirty="0" err="1" smtClean="0">
                <a:solidFill>
                  <a:schemeClr val="tx2"/>
                </a:solidFill>
              </a:rPr>
              <a:t>приоритети</a:t>
            </a:r>
            <a:r>
              <a:rPr lang="ru-RU" sz="1900" dirty="0" smtClean="0">
                <a:solidFill>
                  <a:schemeClr val="tx2"/>
                </a:solidFill>
              </a:rPr>
              <a:t> и цели за </a:t>
            </a:r>
            <a:r>
              <a:rPr lang="ru-RU" sz="1900" dirty="0" err="1" smtClean="0">
                <a:solidFill>
                  <a:schemeClr val="tx2"/>
                </a:solidFill>
              </a:rPr>
              <a:t>намаляване</a:t>
            </a:r>
            <a:r>
              <a:rPr lang="ru-RU" sz="1900" dirty="0" smtClean="0">
                <a:solidFill>
                  <a:schemeClr val="tx2"/>
                </a:solidFill>
              </a:rPr>
              <a:t> на </a:t>
            </a:r>
            <a:r>
              <a:rPr lang="bg-BG" sz="1900" dirty="0" smtClean="0">
                <a:solidFill>
                  <a:schemeClr val="tx2"/>
                </a:solidFill>
              </a:rPr>
              <a:t>потенциалните</a:t>
            </a:r>
            <a:r>
              <a:rPr lang="ru-RU" sz="1900" dirty="0" smtClean="0">
                <a:solidFill>
                  <a:schemeClr val="tx2"/>
                </a:solidFill>
              </a:rPr>
              <a:t> </a:t>
            </a:r>
            <a:r>
              <a:rPr lang="bg-BG" sz="1900" dirty="0" smtClean="0">
                <a:solidFill>
                  <a:schemeClr val="tx2"/>
                </a:solidFill>
              </a:rPr>
              <a:t>неблагоприятни</a:t>
            </a:r>
            <a:r>
              <a:rPr lang="ru-RU" sz="1900" dirty="0" smtClean="0">
                <a:solidFill>
                  <a:schemeClr val="tx2"/>
                </a:solidFill>
              </a:rPr>
              <a:t> </a:t>
            </a:r>
            <a:r>
              <a:rPr lang="ru-RU" sz="1900" dirty="0" err="1" smtClean="0">
                <a:solidFill>
                  <a:schemeClr val="tx2"/>
                </a:solidFill>
              </a:rPr>
              <a:t>последици</a:t>
            </a:r>
            <a:r>
              <a:rPr lang="ru-RU" sz="1900" dirty="0" smtClean="0">
                <a:solidFill>
                  <a:schemeClr val="tx2"/>
                </a:solidFill>
              </a:rPr>
              <a:t>  и </a:t>
            </a:r>
            <a:r>
              <a:rPr lang="ru-RU" sz="1900" dirty="0" err="1" smtClean="0">
                <a:solidFill>
                  <a:schemeClr val="tx2"/>
                </a:solidFill>
              </a:rPr>
              <a:t>вероятността</a:t>
            </a:r>
            <a:r>
              <a:rPr lang="ru-RU" sz="1900" dirty="0" smtClean="0">
                <a:solidFill>
                  <a:schemeClr val="tx2"/>
                </a:solidFill>
              </a:rPr>
              <a:t> от наводнения;</a:t>
            </a:r>
          </a:p>
          <a:p>
            <a:pPr marL="625475" lvl="1" indent="-26035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/>
              <a:buChar char=""/>
              <a:defRPr/>
            </a:pPr>
            <a:r>
              <a:rPr lang="ru-RU" sz="1900" dirty="0" smtClean="0">
                <a:solidFill>
                  <a:schemeClr val="tx2"/>
                </a:solidFill>
              </a:rPr>
              <a:t>Мерки </a:t>
            </a:r>
            <a:r>
              <a:rPr lang="ru-RU" sz="1900" dirty="0">
                <a:solidFill>
                  <a:schemeClr val="tx2"/>
                </a:solidFill>
              </a:rPr>
              <a:t>за </a:t>
            </a:r>
            <a:r>
              <a:rPr lang="ru-RU" sz="1900" dirty="0" err="1" smtClean="0">
                <a:solidFill>
                  <a:schemeClr val="tx2"/>
                </a:solidFill>
              </a:rPr>
              <a:t>постигане</a:t>
            </a:r>
            <a:r>
              <a:rPr lang="ru-RU" sz="1900" dirty="0" smtClean="0">
                <a:solidFill>
                  <a:schemeClr val="tx2"/>
                </a:solidFill>
              </a:rPr>
              <a:t> </a:t>
            </a:r>
            <a:r>
              <a:rPr lang="bg-BG" sz="1900" dirty="0" smtClean="0">
                <a:solidFill>
                  <a:schemeClr val="tx2"/>
                </a:solidFill>
              </a:rPr>
              <a:t>на</a:t>
            </a:r>
            <a:r>
              <a:rPr lang="ru-RU" sz="1900" dirty="0" smtClean="0">
                <a:solidFill>
                  <a:schemeClr val="tx2"/>
                </a:solidFill>
              </a:rPr>
              <a:t> </a:t>
            </a:r>
            <a:r>
              <a:rPr lang="ru-RU" sz="1900" dirty="0" err="1" smtClean="0">
                <a:solidFill>
                  <a:schemeClr val="tx2"/>
                </a:solidFill>
              </a:rPr>
              <a:t>поставените</a:t>
            </a:r>
            <a:r>
              <a:rPr lang="ru-RU" sz="1900" dirty="0" smtClean="0">
                <a:solidFill>
                  <a:schemeClr val="tx2"/>
                </a:solidFill>
              </a:rPr>
              <a:t> цели, с фокус </a:t>
            </a:r>
            <a:r>
              <a:rPr lang="ru-RU" sz="1900" dirty="0" err="1" smtClean="0">
                <a:solidFill>
                  <a:schemeClr val="tx2"/>
                </a:solidFill>
              </a:rPr>
              <a:t>върху</a:t>
            </a:r>
            <a:r>
              <a:rPr lang="ru-RU" sz="1900" dirty="0" smtClean="0">
                <a:solidFill>
                  <a:schemeClr val="tx2"/>
                </a:solidFill>
              </a:rPr>
              <a:t> </a:t>
            </a:r>
            <a:r>
              <a:rPr lang="ru-RU" sz="1900" dirty="0" err="1">
                <a:solidFill>
                  <a:schemeClr val="tx2"/>
                </a:solidFill>
              </a:rPr>
              <a:t>неструктурните</a:t>
            </a:r>
            <a:r>
              <a:rPr lang="ru-RU" sz="1900" dirty="0">
                <a:solidFill>
                  <a:schemeClr val="tx2"/>
                </a:solidFill>
              </a:rPr>
              <a:t> </a:t>
            </a:r>
            <a:r>
              <a:rPr lang="ru-RU" sz="1900" dirty="0" smtClean="0">
                <a:solidFill>
                  <a:schemeClr val="tx2"/>
                </a:solidFill>
              </a:rPr>
              <a:t>мерки;</a:t>
            </a:r>
          </a:p>
          <a:p>
            <a:pPr marL="625475" lvl="1" indent="-26035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 2"/>
              <a:buChar char=""/>
              <a:defRPr/>
            </a:pPr>
            <a:r>
              <a:rPr lang="ru-RU" sz="1900" dirty="0" err="1" smtClean="0">
                <a:solidFill>
                  <a:schemeClr val="tx2"/>
                </a:solidFill>
              </a:rPr>
              <a:t>Приоритизиране</a:t>
            </a:r>
            <a:r>
              <a:rPr lang="ru-RU" sz="1900" dirty="0" smtClean="0">
                <a:solidFill>
                  <a:schemeClr val="tx2"/>
                </a:solidFill>
              </a:rPr>
              <a:t>  на </a:t>
            </a:r>
            <a:r>
              <a:rPr lang="ru-RU" sz="1900" dirty="0" err="1" smtClean="0">
                <a:solidFill>
                  <a:schemeClr val="tx2"/>
                </a:solidFill>
              </a:rPr>
              <a:t>мерките</a:t>
            </a:r>
            <a:r>
              <a:rPr lang="ru-RU" sz="1900" dirty="0" smtClean="0">
                <a:solidFill>
                  <a:schemeClr val="tx2"/>
                </a:solidFill>
              </a:rPr>
              <a:t>;</a:t>
            </a:r>
          </a:p>
          <a:p>
            <a:pPr marL="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ru-RU" sz="1900" b="1" dirty="0" smtClean="0">
                <a:solidFill>
                  <a:schemeClr val="tx2"/>
                </a:solidFill>
              </a:rPr>
              <a:t>Координация на </a:t>
            </a:r>
            <a:r>
              <a:rPr lang="ru-RU" sz="1900" b="1" dirty="0" err="1" smtClean="0">
                <a:solidFill>
                  <a:schemeClr val="tx2"/>
                </a:solidFill>
              </a:rPr>
              <a:t>ниво</a:t>
            </a:r>
            <a:r>
              <a:rPr lang="ru-RU" sz="1900" b="1" dirty="0" smtClean="0">
                <a:solidFill>
                  <a:schemeClr val="tx2"/>
                </a:solidFill>
              </a:rPr>
              <a:t> речен </a:t>
            </a:r>
            <a:r>
              <a:rPr lang="ru-RU" sz="1900" b="1" dirty="0" err="1" smtClean="0">
                <a:solidFill>
                  <a:schemeClr val="tx2"/>
                </a:solidFill>
              </a:rPr>
              <a:t>басейн</a:t>
            </a:r>
            <a:r>
              <a:rPr lang="ru-RU" sz="1900" dirty="0" smtClean="0">
                <a:solidFill>
                  <a:schemeClr val="tx2"/>
                </a:solidFill>
              </a:rPr>
              <a:t>, </a:t>
            </a:r>
            <a:r>
              <a:rPr lang="ru-RU" sz="1900" dirty="0" err="1" smtClean="0">
                <a:solidFill>
                  <a:schemeClr val="tx2"/>
                </a:solidFill>
              </a:rPr>
              <a:t>включително</a:t>
            </a:r>
            <a:r>
              <a:rPr lang="ru-RU" sz="1900" dirty="0" smtClean="0">
                <a:solidFill>
                  <a:schemeClr val="tx2"/>
                </a:solidFill>
              </a:rPr>
              <a:t> </a:t>
            </a:r>
            <a:r>
              <a:rPr lang="ru-RU" sz="1900" dirty="0" err="1" smtClean="0">
                <a:solidFill>
                  <a:schemeClr val="tx2"/>
                </a:solidFill>
              </a:rPr>
              <a:t>трансгранична</a:t>
            </a:r>
            <a:r>
              <a:rPr lang="ru-RU" sz="1900" dirty="0" smtClean="0">
                <a:solidFill>
                  <a:schemeClr val="tx2"/>
                </a:solidFill>
              </a:rPr>
              <a:t>;</a:t>
            </a:r>
          </a:p>
          <a:p>
            <a:pPr marL="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ru-RU" sz="1900" dirty="0" smtClean="0">
                <a:solidFill>
                  <a:schemeClr val="tx2"/>
                </a:solidFill>
              </a:rPr>
              <a:t>При </a:t>
            </a:r>
            <a:r>
              <a:rPr lang="ru-RU" sz="1900" dirty="0" err="1" smtClean="0">
                <a:solidFill>
                  <a:schemeClr val="tx2"/>
                </a:solidFill>
              </a:rPr>
              <a:t>разработване</a:t>
            </a:r>
            <a:r>
              <a:rPr lang="ru-RU" sz="1900" dirty="0" smtClean="0">
                <a:solidFill>
                  <a:schemeClr val="tx2"/>
                </a:solidFill>
              </a:rPr>
              <a:t> на ПУРН е приложен принципа за </a:t>
            </a:r>
            <a:r>
              <a:rPr lang="ru-RU" sz="1900" dirty="0" err="1">
                <a:solidFill>
                  <a:schemeClr val="tx2"/>
                </a:solidFill>
              </a:rPr>
              <a:t>солидарност</a:t>
            </a:r>
            <a:r>
              <a:rPr lang="ru-RU" sz="1900" dirty="0">
                <a:solidFill>
                  <a:schemeClr val="tx2"/>
                </a:solidFill>
              </a:rPr>
              <a:t> </a:t>
            </a:r>
            <a:r>
              <a:rPr lang="ru-RU" sz="1900" dirty="0" smtClean="0">
                <a:solidFill>
                  <a:schemeClr val="tx2"/>
                </a:solidFill>
              </a:rPr>
              <a:t>-  </a:t>
            </a:r>
            <a:r>
              <a:rPr lang="ru-RU" sz="1900" dirty="0" err="1" smtClean="0">
                <a:solidFill>
                  <a:schemeClr val="tx2"/>
                </a:solidFill>
              </a:rPr>
              <a:t>невключване</a:t>
            </a:r>
            <a:r>
              <a:rPr lang="ru-RU" sz="1900" dirty="0" smtClean="0">
                <a:solidFill>
                  <a:schemeClr val="tx2"/>
                </a:solidFill>
              </a:rPr>
              <a:t> </a:t>
            </a:r>
            <a:r>
              <a:rPr lang="ru-RU" sz="1900" dirty="0">
                <a:solidFill>
                  <a:schemeClr val="tx2"/>
                </a:solidFill>
              </a:rPr>
              <a:t>на мерки, </a:t>
            </a:r>
            <a:r>
              <a:rPr lang="ru-RU" sz="1900" dirty="0" err="1">
                <a:solidFill>
                  <a:schemeClr val="tx2"/>
                </a:solidFill>
              </a:rPr>
              <a:t>увеличаващи</a:t>
            </a:r>
            <a:r>
              <a:rPr lang="ru-RU" sz="1900" dirty="0">
                <a:solidFill>
                  <a:schemeClr val="tx2"/>
                </a:solidFill>
              </a:rPr>
              <a:t> риска </a:t>
            </a:r>
            <a:r>
              <a:rPr lang="ru-RU" sz="1900" dirty="0" smtClean="0">
                <a:solidFill>
                  <a:schemeClr val="tx2"/>
                </a:solidFill>
              </a:rPr>
              <a:t>(за </a:t>
            </a:r>
            <a:r>
              <a:rPr lang="bg-BG" sz="1900" dirty="0">
                <a:solidFill>
                  <a:schemeClr val="tx2"/>
                </a:solidFill>
              </a:rPr>
              <a:t>друга </a:t>
            </a:r>
            <a:r>
              <a:rPr lang="bg-BG" sz="1900" dirty="0" smtClean="0">
                <a:solidFill>
                  <a:schemeClr val="tx2"/>
                </a:solidFill>
              </a:rPr>
              <a:t>страна) </a:t>
            </a:r>
            <a:r>
              <a:rPr lang="ru-RU" sz="1900" dirty="0" err="1" smtClean="0">
                <a:solidFill>
                  <a:schemeClr val="tx2"/>
                </a:solidFill>
              </a:rPr>
              <a:t>надолу</a:t>
            </a:r>
            <a:r>
              <a:rPr lang="ru-RU" sz="1900" dirty="0" smtClean="0">
                <a:solidFill>
                  <a:schemeClr val="tx2"/>
                </a:solidFill>
              </a:rPr>
              <a:t> по </a:t>
            </a:r>
            <a:r>
              <a:rPr lang="ru-RU" sz="1900" dirty="0" err="1" smtClean="0">
                <a:solidFill>
                  <a:schemeClr val="tx2"/>
                </a:solidFill>
              </a:rPr>
              <a:t>течението</a:t>
            </a:r>
            <a:r>
              <a:rPr lang="ru-RU" sz="1900" dirty="0" smtClean="0">
                <a:solidFill>
                  <a:schemeClr val="tx2"/>
                </a:solidFill>
              </a:rPr>
              <a:t> на </a:t>
            </a:r>
            <a:r>
              <a:rPr lang="ru-RU" sz="1900" dirty="0" err="1" smtClean="0">
                <a:solidFill>
                  <a:schemeClr val="tx2"/>
                </a:solidFill>
              </a:rPr>
              <a:t>реката</a:t>
            </a:r>
            <a:r>
              <a:rPr lang="ru-RU" sz="1900" dirty="0">
                <a:solidFill>
                  <a:schemeClr val="tx2"/>
                </a:solidFill>
              </a:rPr>
              <a:t>.</a:t>
            </a:r>
            <a:endParaRPr lang="ru-RU" sz="1900" dirty="0" smtClean="0">
              <a:solidFill>
                <a:schemeClr val="tx2"/>
              </a:solidFill>
            </a:endParaRPr>
          </a:p>
          <a:p>
            <a:pPr marL="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ru-RU" sz="2000" dirty="0">
              <a:solidFill>
                <a:schemeClr val="tx1">
                  <a:lumMod val="85000"/>
                </a:schemeClr>
              </a:solidFill>
            </a:endParaRPr>
          </a:p>
          <a:p>
            <a:pPr marL="0" algn="just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51520" y="338328"/>
            <a:ext cx="864096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3700" dirty="0" smtClean="0"/>
              <a:t>ПУРН 2016-2021 г. </a:t>
            </a:r>
          </a:p>
          <a:p>
            <a:endParaRPr lang="bg-BG" sz="3000" i="1" dirty="0"/>
          </a:p>
        </p:txBody>
      </p:sp>
    </p:spTree>
    <p:extLst>
      <p:ext uri="{BB962C8B-B14F-4D97-AF65-F5344CB8AC3E}">
        <p14:creationId xmlns:p14="http://schemas.microsoft.com/office/powerpoint/2010/main" val="10314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48780"/>
            <a:ext cx="8964488" cy="5709220"/>
          </a:xfrm>
        </p:spPr>
        <p:txBody>
          <a:bodyPr>
            <a:noAutofit/>
          </a:bodyPr>
          <a:lstStyle/>
          <a:p>
            <a:pPr marL="82296" indent="0">
              <a:buNone/>
              <a:defRPr/>
            </a:pPr>
            <a:r>
              <a:rPr lang="ru-RU" sz="1900" b="1" dirty="0" err="1" smtClean="0"/>
              <a:t>Национални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приоритети</a:t>
            </a:r>
            <a:r>
              <a:rPr lang="ru-RU" sz="1900" b="1" dirty="0" smtClean="0"/>
              <a:t> за </a:t>
            </a:r>
            <a:r>
              <a:rPr lang="ru-RU" sz="1900" b="1" dirty="0" err="1"/>
              <a:t>управлението</a:t>
            </a:r>
            <a:r>
              <a:rPr lang="ru-RU" sz="1900" b="1" dirty="0"/>
              <a:t> на риска от наводнения</a:t>
            </a:r>
          </a:p>
          <a:p>
            <a:pPr marL="365760" indent="-283464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b="1" dirty="0"/>
              <a:t>Приоритет 1: </a:t>
            </a:r>
            <a:r>
              <a:rPr lang="ru-RU" sz="1900" dirty="0" err="1"/>
              <a:t>Опазване</a:t>
            </a:r>
            <a:r>
              <a:rPr lang="ru-RU" sz="1900" dirty="0"/>
              <a:t> на </a:t>
            </a:r>
            <a:r>
              <a:rPr lang="ru-RU" sz="1900" dirty="0" err="1"/>
              <a:t>човешкия</a:t>
            </a:r>
            <a:r>
              <a:rPr lang="ru-RU" sz="1900" dirty="0"/>
              <a:t> живот и на </a:t>
            </a:r>
            <a:r>
              <a:rPr lang="ru-RU" sz="1900" dirty="0" err="1"/>
              <a:t>общественото</a:t>
            </a:r>
            <a:r>
              <a:rPr lang="ru-RU" sz="1900" dirty="0"/>
              <a:t> </a:t>
            </a:r>
            <a:r>
              <a:rPr lang="ru-RU" sz="1900" dirty="0" err="1" smtClean="0"/>
              <a:t>здраве</a:t>
            </a:r>
            <a:r>
              <a:rPr lang="ru-RU" sz="1900" dirty="0" smtClean="0"/>
              <a:t>;</a:t>
            </a:r>
            <a:endParaRPr lang="ru-RU" sz="1900" dirty="0"/>
          </a:p>
          <a:p>
            <a:pPr marL="365760" indent="-283464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b="1" dirty="0"/>
              <a:t>Приоритет 2: </a:t>
            </a:r>
            <a:r>
              <a:rPr lang="ru-RU" sz="1900" dirty="0" err="1"/>
              <a:t>По-висока</a:t>
            </a:r>
            <a:r>
              <a:rPr lang="ru-RU" sz="1900" dirty="0"/>
              <a:t> степен на защита на </a:t>
            </a:r>
            <a:r>
              <a:rPr lang="ru-RU" sz="1900" dirty="0" err="1"/>
              <a:t>критичната</a:t>
            </a:r>
            <a:r>
              <a:rPr lang="ru-RU" sz="1900" dirty="0"/>
              <a:t> инфраструктура и </a:t>
            </a:r>
            <a:r>
              <a:rPr lang="ru-RU" sz="1900" dirty="0" smtClean="0"/>
              <a:t>бизнеса;</a:t>
            </a:r>
            <a:endParaRPr lang="ru-RU" sz="1900" dirty="0"/>
          </a:p>
          <a:p>
            <a:pPr marL="365760" indent="-283464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b="1" dirty="0"/>
              <a:t>Приоритет 3: </a:t>
            </a:r>
            <a:r>
              <a:rPr lang="ru-RU" sz="1900" dirty="0" err="1"/>
              <a:t>Повишаване</a:t>
            </a:r>
            <a:r>
              <a:rPr lang="ru-RU" sz="1900" dirty="0"/>
              <a:t> </a:t>
            </a:r>
            <a:r>
              <a:rPr lang="ru-RU" sz="1900" dirty="0" err="1"/>
              <a:t>защитата</a:t>
            </a:r>
            <a:r>
              <a:rPr lang="ru-RU" sz="1900" dirty="0"/>
              <a:t> на </a:t>
            </a:r>
            <a:r>
              <a:rPr lang="ru-RU" sz="1900" dirty="0" err="1"/>
              <a:t>околната</a:t>
            </a:r>
            <a:r>
              <a:rPr lang="ru-RU" sz="1900" dirty="0"/>
              <a:t> </a:t>
            </a:r>
            <a:r>
              <a:rPr lang="ru-RU" sz="1900" dirty="0" smtClean="0"/>
              <a:t>среда;</a:t>
            </a:r>
            <a:endParaRPr lang="ru-RU" sz="1900" dirty="0"/>
          </a:p>
          <a:p>
            <a:pPr marL="365760" indent="-283464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b="1" dirty="0"/>
              <a:t>Приоритет 4: </a:t>
            </a:r>
            <a:r>
              <a:rPr lang="ru-RU" sz="1900" dirty="0" err="1"/>
              <a:t>Подобряване</a:t>
            </a:r>
            <a:r>
              <a:rPr lang="ru-RU" sz="1900" dirty="0"/>
              <a:t> на </a:t>
            </a:r>
            <a:r>
              <a:rPr lang="ru-RU" sz="1900" dirty="0" err="1"/>
              <a:t>подготвеността</a:t>
            </a:r>
            <a:r>
              <a:rPr lang="ru-RU" sz="1900" dirty="0"/>
              <a:t> и </a:t>
            </a:r>
            <a:r>
              <a:rPr lang="ru-RU" sz="1900" dirty="0" err="1"/>
              <a:t>реакциите</a:t>
            </a:r>
            <a:r>
              <a:rPr lang="ru-RU" sz="1900" dirty="0"/>
              <a:t> на </a:t>
            </a:r>
            <a:r>
              <a:rPr lang="ru-RU" sz="1900" dirty="0" err="1" smtClean="0"/>
              <a:t>населението</a:t>
            </a:r>
            <a:r>
              <a:rPr lang="ru-RU" sz="1900" dirty="0" smtClean="0"/>
              <a:t>;</a:t>
            </a:r>
            <a:endParaRPr lang="ru-RU" sz="1900" dirty="0"/>
          </a:p>
          <a:p>
            <a:pPr marL="365760" indent="-283464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b="1" dirty="0"/>
              <a:t>Приоритет 5: </a:t>
            </a:r>
            <a:r>
              <a:rPr lang="ru-RU" sz="1900" dirty="0" err="1"/>
              <a:t>Подобряване</a:t>
            </a:r>
            <a:r>
              <a:rPr lang="ru-RU" sz="1900" dirty="0"/>
              <a:t> на </a:t>
            </a:r>
            <a:r>
              <a:rPr lang="ru-RU" sz="1900" dirty="0" err="1"/>
              <a:t>административния</a:t>
            </a:r>
            <a:r>
              <a:rPr lang="ru-RU" sz="1900" dirty="0"/>
              <a:t> </a:t>
            </a:r>
            <a:r>
              <a:rPr lang="ru-RU" sz="1900" dirty="0" err="1"/>
              <a:t>капацитет</a:t>
            </a:r>
            <a:r>
              <a:rPr lang="ru-RU" sz="1900" dirty="0"/>
              <a:t> за </a:t>
            </a:r>
            <a:r>
              <a:rPr lang="ru-RU" sz="1900" dirty="0" smtClean="0"/>
              <a:t>управление на риска от наводнения.</a:t>
            </a:r>
            <a:endParaRPr lang="ru-RU" sz="1900" dirty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bg-BG" sz="800" dirty="0"/>
          </a:p>
          <a:p>
            <a:pPr marL="82296" indent="0">
              <a:buNone/>
              <a:defRPr/>
            </a:pPr>
            <a:r>
              <a:rPr lang="ru-RU" sz="1900" dirty="0"/>
              <a:t>За </a:t>
            </a:r>
            <a:r>
              <a:rPr lang="ru-RU" sz="1900" dirty="0" err="1"/>
              <a:t>изпълнение</a:t>
            </a:r>
            <a:r>
              <a:rPr lang="ru-RU" sz="1900" dirty="0"/>
              <a:t> на </a:t>
            </a:r>
            <a:r>
              <a:rPr lang="ru-RU" sz="1900" dirty="0" err="1"/>
              <a:t>приоритетите</a:t>
            </a:r>
            <a:r>
              <a:rPr lang="ru-RU" sz="1900" dirty="0"/>
              <a:t> и </a:t>
            </a:r>
            <a:r>
              <a:rPr lang="ru-RU" sz="1900" dirty="0" err="1"/>
              <a:t>постигане</a:t>
            </a:r>
            <a:r>
              <a:rPr lang="ru-RU" sz="1900" dirty="0"/>
              <a:t> на целите </a:t>
            </a:r>
            <a:r>
              <a:rPr lang="ru-RU" sz="1900" dirty="0" err="1"/>
              <a:t>са</a:t>
            </a:r>
            <a:r>
              <a:rPr lang="ru-RU" sz="1900" dirty="0"/>
              <a:t>  </a:t>
            </a:r>
            <a:r>
              <a:rPr lang="ru-RU" sz="1900" dirty="0" err="1"/>
              <a:t>предвидени</a:t>
            </a:r>
            <a:r>
              <a:rPr lang="ru-RU" sz="1900" dirty="0"/>
              <a:t> </a:t>
            </a:r>
            <a:r>
              <a:rPr lang="ru-RU" sz="1900" dirty="0" err="1"/>
              <a:t>конкретни</a:t>
            </a:r>
            <a:r>
              <a:rPr lang="ru-RU" sz="1900" dirty="0"/>
              <a:t> мерки – </a:t>
            </a:r>
            <a:r>
              <a:rPr lang="ru-RU" sz="1900" dirty="0" err="1"/>
              <a:t>структурни</a:t>
            </a:r>
            <a:r>
              <a:rPr lang="ru-RU" sz="1900" dirty="0"/>
              <a:t> и </a:t>
            </a:r>
            <a:r>
              <a:rPr lang="ru-RU" sz="1900" dirty="0" err="1"/>
              <a:t>неструктурни</a:t>
            </a:r>
            <a:r>
              <a:rPr lang="ru-RU" sz="1900" dirty="0"/>
              <a:t> в </a:t>
            </a:r>
            <a:r>
              <a:rPr lang="ru-RU" sz="1900" dirty="0" err="1"/>
              <a:t>Програмата</a:t>
            </a:r>
            <a:r>
              <a:rPr lang="ru-RU" sz="1900" dirty="0"/>
              <a:t> от мерки </a:t>
            </a:r>
            <a:r>
              <a:rPr lang="ru-RU" sz="1900" dirty="0" err="1"/>
              <a:t>към</a:t>
            </a:r>
            <a:r>
              <a:rPr lang="ru-RU" sz="1900" dirty="0"/>
              <a:t> ПУРН.</a:t>
            </a:r>
          </a:p>
          <a:p>
            <a:pPr marL="82296" indent="0">
              <a:buNone/>
              <a:defRPr/>
            </a:pPr>
            <a:r>
              <a:rPr lang="ru-RU" sz="1900" b="1" dirty="0" err="1"/>
              <a:t>Структурните</a:t>
            </a:r>
            <a:r>
              <a:rPr lang="ru-RU" sz="1900" b="1" dirty="0"/>
              <a:t> мерки </a:t>
            </a:r>
            <a:r>
              <a:rPr lang="ru-RU" sz="1900" b="1" dirty="0" err="1" smtClean="0"/>
              <a:t>включват</a:t>
            </a:r>
            <a:r>
              <a:rPr lang="ru-RU" sz="1900" dirty="0" smtClean="0"/>
              <a:t>: </a:t>
            </a:r>
            <a:r>
              <a:rPr lang="ru-RU" sz="1900" dirty="0" err="1"/>
              <a:t>изграждане</a:t>
            </a:r>
            <a:r>
              <a:rPr lang="ru-RU" sz="1900" dirty="0"/>
              <a:t> и </a:t>
            </a:r>
            <a:r>
              <a:rPr lang="ru-RU" sz="1900" dirty="0" err="1"/>
              <a:t>поддържане</a:t>
            </a:r>
            <a:r>
              <a:rPr lang="ru-RU" sz="1900" dirty="0"/>
              <a:t> на </a:t>
            </a:r>
            <a:r>
              <a:rPr lang="ru-RU" sz="1900" dirty="0" err="1"/>
              <a:t>диги</a:t>
            </a:r>
            <a:r>
              <a:rPr lang="ru-RU" sz="1900" dirty="0"/>
              <a:t>, </a:t>
            </a:r>
            <a:r>
              <a:rPr lang="ru-RU" sz="1900" dirty="0" err="1"/>
              <a:t>корекции</a:t>
            </a:r>
            <a:r>
              <a:rPr lang="ru-RU" sz="1900" dirty="0"/>
              <a:t> на реки и </a:t>
            </a:r>
            <a:r>
              <a:rPr lang="ru-RU" sz="1900" dirty="0" err="1"/>
              <a:t>дерета</a:t>
            </a:r>
            <a:r>
              <a:rPr lang="ru-RU" sz="1900" dirty="0"/>
              <a:t>; </a:t>
            </a:r>
            <a:r>
              <a:rPr lang="ru-RU" sz="1900" dirty="0" err="1"/>
              <a:t>изграждане</a:t>
            </a:r>
            <a:r>
              <a:rPr lang="ru-RU" sz="1900" dirty="0"/>
              <a:t> на нови </a:t>
            </a:r>
            <a:r>
              <a:rPr lang="ru-RU" sz="1900" dirty="0" err="1"/>
              <a:t>язовири</a:t>
            </a:r>
            <a:r>
              <a:rPr lang="ru-RU" sz="1900" dirty="0"/>
              <a:t>; реконструкция и ремонт на </a:t>
            </a:r>
            <a:r>
              <a:rPr lang="ru-RU" sz="1900" dirty="0" err="1"/>
              <a:t>язовири</a:t>
            </a:r>
            <a:r>
              <a:rPr lang="ru-RU" sz="1900" dirty="0"/>
              <a:t>; </a:t>
            </a:r>
            <a:r>
              <a:rPr lang="ru-RU" sz="1900" dirty="0" err="1"/>
              <a:t>изграждане</a:t>
            </a:r>
            <a:r>
              <a:rPr lang="ru-RU" sz="1900" dirty="0"/>
              <a:t> на </a:t>
            </a:r>
            <a:r>
              <a:rPr lang="ru-RU" sz="1900" dirty="0" err="1"/>
              <a:t>инженерно</a:t>
            </a:r>
            <a:r>
              <a:rPr lang="ru-RU" sz="1900" dirty="0"/>
              <a:t> - технически </a:t>
            </a:r>
            <a:r>
              <a:rPr lang="ru-RU" sz="1900" dirty="0" err="1"/>
              <a:t>съоръжения</a:t>
            </a:r>
            <a:r>
              <a:rPr lang="ru-RU" sz="1900" dirty="0"/>
              <a:t> - </a:t>
            </a:r>
            <a:r>
              <a:rPr lang="ru-RU" sz="1900" dirty="0" err="1"/>
              <a:t>охранителни</a:t>
            </a:r>
            <a:r>
              <a:rPr lang="ru-RU" sz="1900" dirty="0"/>
              <a:t>, </a:t>
            </a:r>
            <a:r>
              <a:rPr lang="ru-RU" sz="1900" dirty="0" err="1"/>
              <a:t>отвеждащи</a:t>
            </a:r>
            <a:r>
              <a:rPr lang="ru-RU" sz="1900" dirty="0"/>
              <a:t> канали в </a:t>
            </a:r>
            <a:r>
              <a:rPr lang="ru-RU" sz="1900" dirty="0" err="1"/>
              <a:t>границите</a:t>
            </a:r>
            <a:r>
              <a:rPr lang="ru-RU" sz="1900" dirty="0"/>
              <a:t> на </a:t>
            </a:r>
            <a:r>
              <a:rPr lang="ru-RU" sz="1900" dirty="0" err="1"/>
              <a:t>населените</a:t>
            </a:r>
            <a:r>
              <a:rPr lang="ru-RU" sz="1900" dirty="0"/>
              <a:t> места, </a:t>
            </a:r>
            <a:r>
              <a:rPr lang="ru-RU" sz="1900" dirty="0" err="1"/>
              <a:t>включително</a:t>
            </a:r>
            <a:r>
              <a:rPr lang="ru-RU" sz="1900" dirty="0"/>
              <a:t> </a:t>
            </a:r>
            <a:r>
              <a:rPr lang="ru-RU" sz="1900" dirty="0" err="1"/>
              <a:t>съоръжения</a:t>
            </a:r>
            <a:r>
              <a:rPr lang="ru-RU" sz="1900" dirty="0"/>
              <a:t> за </a:t>
            </a:r>
            <a:r>
              <a:rPr lang="ru-RU" sz="1900" dirty="0" err="1"/>
              <a:t>изпомпване</a:t>
            </a:r>
            <a:r>
              <a:rPr lang="ru-RU" sz="1900" dirty="0"/>
              <a:t> на води и др.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9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5125" y="404664"/>
            <a:ext cx="8055347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bg-BG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ПУРН  2016-2021 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2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986400"/>
            <a:ext cx="8964488" cy="57039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Организация</a:t>
            </a:r>
            <a:r>
              <a:rPr lang="bg-BG" sz="3600" dirty="0"/>
              <a:t> </a:t>
            </a:r>
            <a:r>
              <a:rPr lang="bg-BG" sz="3600" dirty="0" smtClean="0"/>
              <a:t>на работата по изпълнение на мерките в ПУРН 2016-2021 </a:t>
            </a:r>
            <a:r>
              <a:rPr lang="bg-BG" sz="3600" dirty="0"/>
              <a:t>г.</a:t>
            </a:r>
            <a:endParaRPr lang="bg-BG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3672408" cy="47525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bg-BG" sz="2200" dirty="0" smtClean="0"/>
              <a:t>Отговорни ведомства за </a:t>
            </a:r>
            <a:r>
              <a:rPr lang="bg-BG" sz="2200" dirty="0"/>
              <a:t>изпълнението </a:t>
            </a:r>
            <a:r>
              <a:rPr lang="bg-BG" sz="2200" dirty="0" smtClean="0"/>
              <a:t>на предвидените </a:t>
            </a:r>
            <a:r>
              <a:rPr lang="bg-BG" sz="2200" dirty="0"/>
              <a:t>мерки в програмите за </a:t>
            </a:r>
            <a:endParaRPr lang="bg-BG" sz="2200" dirty="0" smtClean="0"/>
          </a:p>
          <a:p>
            <a:pPr marL="0" lvl="0" indent="0">
              <a:buNone/>
            </a:pPr>
            <a:r>
              <a:rPr lang="bg-BG" sz="2200" dirty="0" smtClean="0"/>
              <a:t>изпълнение </a:t>
            </a:r>
            <a:r>
              <a:rPr lang="bg-BG" sz="2200" dirty="0"/>
              <a:t>към ПУРН 2016-2021 са </a:t>
            </a:r>
            <a:r>
              <a:rPr lang="bg-BG" sz="2200" dirty="0" smtClean="0"/>
              <a:t>МРРБ</a:t>
            </a:r>
            <a:r>
              <a:rPr lang="bg-BG" sz="2200" dirty="0"/>
              <a:t>, МЗХГ, МВР, </a:t>
            </a:r>
            <a:r>
              <a:rPr lang="bg-BG" sz="2200" dirty="0" smtClean="0"/>
              <a:t>МТИТС, </a:t>
            </a:r>
            <a:r>
              <a:rPr lang="bg-BG" sz="2400" dirty="0" smtClean="0"/>
              <a:t>МЕ , </a:t>
            </a:r>
            <a:r>
              <a:rPr lang="bg-BG" sz="2200" dirty="0" smtClean="0"/>
              <a:t>МОСВ.</a:t>
            </a:r>
            <a:r>
              <a:rPr lang="bg-BG" sz="2200" dirty="0"/>
              <a:t> </a:t>
            </a:r>
            <a:r>
              <a:rPr lang="bg-BG" sz="2200" dirty="0" smtClean="0"/>
              <a:t>Кметовете и областните управители</a:t>
            </a:r>
            <a:r>
              <a:rPr lang="bg-BG" sz="2200" dirty="0"/>
              <a:t>.</a:t>
            </a:r>
            <a:endParaRPr lang="en-US" sz="2200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Необходим финансов ресурс – </a:t>
            </a:r>
            <a:r>
              <a:rPr lang="bg-BG" b="1" dirty="0" smtClean="0"/>
              <a:t>860 млн.лева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45560"/>
              </p:ext>
            </p:extLst>
          </p:nvPr>
        </p:nvGraphicFramePr>
        <p:xfrm>
          <a:off x="3491880" y="1628800"/>
          <a:ext cx="5285496" cy="5104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2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УПРАВЛЕНИЕ НА ВОДИТЕ</a:t>
            </a:r>
            <a:endParaRPr lang="bg-BG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71472" y="2071678"/>
            <a:ext cx="8286808" cy="459257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1800" dirty="0" smtClean="0"/>
              <a:t>Управлението </a:t>
            </a:r>
            <a:r>
              <a:rPr lang="bg-BG" sz="1800" dirty="0"/>
              <a:t>на водите в Р</a:t>
            </a:r>
            <a:r>
              <a:rPr lang="en-US" sz="1800" dirty="0"/>
              <a:t>.</a:t>
            </a:r>
            <a:r>
              <a:rPr lang="bg-BG" sz="1800" dirty="0"/>
              <a:t> България се осъществява на </a:t>
            </a:r>
            <a:r>
              <a:rPr lang="bg-BG" sz="1800" b="1" dirty="0"/>
              <a:t>национално и басейново ниво.</a:t>
            </a:r>
          </a:p>
          <a:p>
            <a:pPr marL="0" indent="0" algn="just">
              <a:buNone/>
            </a:pPr>
            <a:r>
              <a:rPr lang="bg-BG" sz="1800" b="1" dirty="0" smtClean="0"/>
              <a:t>Министерството на околната среда и водите </a:t>
            </a:r>
            <a:r>
              <a:rPr lang="bg-BG" sz="1800" dirty="0" smtClean="0"/>
              <a:t>(МОСВ) е основната орган на национално ниво, осъществяващ държавната политика по управление на водните ресурси в интерес на обществото и за опазване здравето на населението, както  цели  създаване на  условия за: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bg-BG" sz="1800" dirty="0" smtClean="0"/>
              <a:t>осигуряване на достатъчно количество и добро качество на повърхностните и подземните води за устойчиво, балансирано и справедливо водоползване;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bg-BG" sz="1800" dirty="0" smtClean="0"/>
              <a:t>намаляване на замърсяването на водите;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bg-BG" sz="1800" dirty="0" smtClean="0"/>
              <a:t>опазване на повърхностните и подземните води и водите на Черно море;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bg-BG" sz="1800" dirty="0" smtClean="0"/>
              <a:t>намаляване на заустванията, емисиите и изпусканията на приоритетни вещества и поетапното им прекратяване;</a:t>
            </a:r>
          </a:p>
          <a:p>
            <a:pPr marL="360363" indent="-360363" algn="just">
              <a:buFont typeface="Wingdings" pitchFamily="2" charset="2"/>
              <a:buChar char="q"/>
            </a:pPr>
            <a:r>
              <a:rPr lang="bg-BG" sz="1800" dirty="0" smtClean="0"/>
              <a:t>предотвратяване или намаляване на риска от наводнения и последиците от тях, както и от  засушаване.</a:t>
            </a:r>
            <a:endParaRPr lang="bg-BG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60674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14282" y="357166"/>
            <a:ext cx="864096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bg-BG" sz="3700" dirty="0" smtClean="0"/>
              <a:t>ПУРН 2016-2021 г. </a:t>
            </a:r>
            <a:endParaRPr lang="bg-BG" sz="3000" i="1" dirty="0" smtClean="0"/>
          </a:p>
          <a:p>
            <a:pPr algn="r"/>
            <a:r>
              <a:rPr lang="bg-BG" sz="3000" i="1" dirty="0" smtClean="0"/>
              <a:t>Видове мерки</a:t>
            </a:r>
            <a:endParaRPr lang="bg-BG" sz="3000" i="1" dirty="0"/>
          </a:p>
        </p:txBody>
      </p:sp>
      <p:sp>
        <p:nvSpPr>
          <p:cNvPr id="6" name="Rectangle 5"/>
          <p:cNvSpPr/>
          <p:nvPr/>
        </p:nvSpPr>
        <p:spPr>
          <a:xfrm>
            <a:off x="214282" y="1071546"/>
            <a:ext cx="6072230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8" algn="just"/>
            <a:r>
              <a:rPr lang="ru-RU" altLang="en-US" b="1" dirty="0" smtClean="0">
                <a:solidFill>
                  <a:srgbClr val="002060"/>
                </a:solidFill>
              </a:rPr>
              <a:t>Реконструкция и поддрържане на съществуващите защитни съоръжения за предпазване от наводнения, в т.ч. язовири, корекции на реките, диги и др. </a:t>
            </a:r>
          </a:p>
        </p:txBody>
      </p:sp>
      <p:pic>
        <p:nvPicPr>
          <p:cNvPr id="9" name="Picture 4" descr="&amp;Rcy;&amp;iecy;&amp;zcy;&amp;ucy;&amp;lcy;&amp;tcy;&amp;acy;&amp;tcy; &amp;scy; &amp;icy;&amp;zcy;&amp;ocy;&amp;bcy;&amp;rcy;&amp;acy;&amp;zhcy;&amp;iecy;&amp;ncy;&amp;icy;&amp;iecy; &amp;zcy;&amp;acy; &amp;kcy;&amp;ocy;&amp;rcy;&amp;iecy;&amp;kcy;&amp;tscy;&amp;icy;&amp;icy; &amp;ncy;&amp;acy; &amp;rcy;&amp;iecy;&amp;k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76" y="4643422"/>
            <a:ext cx="3352800" cy="2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2" y="4643422"/>
            <a:ext cx="3271838" cy="2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00298" y="3933056"/>
            <a:ext cx="6643702" cy="710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8" algn="just"/>
            <a:r>
              <a:rPr lang="ru-RU" altLang="en-US" b="1" dirty="0" smtClean="0">
                <a:solidFill>
                  <a:srgbClr val="002060"/>
                </a:solidFill>
              </a:rPr>
              <a:t>Изграждане на нови защитни съоръжения за предпазвне от наводнения . </a:t>
            </a:r>
            <a:endParaRPr lang="ru-RU" altLang="en-US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36528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51520" y="338328"/>
            <a:ext cx="8640960" cy="1090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3700" dirty="0" smtClean="0"/>
              <a:t>ПУРН 2016-2021 г. </a:t>
            </a:r>
            <a:endParaRPr lang="bg-BG" sz="3000" i="1" dirty="0" smtClean="0"/>
          </a:p>
          <a:p>
            <a:r>
              <a:rPr lang="bg-BG" sz="3000" i="1" dirty="0" smtClean="0"/>
              <a:t>Видове мерки</a:t>
            </a:r>
            <a:endParaRPr lang="bg-BG" sz="3000" i="1" dirty="0"/>
          </a:p>
        </p:txBody>
      </p:sp>
      <p:sp>
        <p:nvSpPr>
          <p:cNvPr id="8" name="Rectangle 7"/>
          <p:cNvSpPr/>
          <p:nvPr/>
        </p:nvSpPr>
        <p:spPr>
          <a:xfrm>
            <a:off x="214282" y="1285860"/>
            <a:ext cx="3643338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8" algn="just"/>
            <a:r>
              <a:rPr lang="ru-RU" altLang="en-US" dirty="0" smtClean="0">
                <a:solidFill>
                  <a:schemeClr val="tx2"/>
                </a:solidFill>
              </a:rPr>
              <a:t>Изпълнение на лесоустройствени дейности</a:t>
            </a:r>
          </a:p>
        </p:txBody>
      </p:sp>
      <p:pic>
        <p:nvPicPr>
          <p:cNvPr id="9" name="Picture 2" descr="&amp;Scy;&amp;vcy;&amp;hardcy;&amp;rcy;&amp;zcy;&amp;acy;&amp;ncy;&amp;o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429000"/>
            <a:ext cx="3000396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21" y="2243142"/>
            <a:ext cx="3271779" cy="461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57884" y="1214422"/>
            <a:ext cx="3286116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8">
              <a:defRPr/>
            </a:pPr>
            <a:r>
              <a:rPr lang="ru-RU" dirty="0" smtClean="0">
                <a:solidFill>
                  <a:schemeClr val="tx2"/>
                </a:solidFill>
              </a:rPr>
              <a:t>Изпълнение на  дейности, свързани с реакция при наводнения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1802" y="2285992"/>
            <a:ext cx="28575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988" algn="just"/>
            <a:r>
              <a:rPr lang="ru-RU" altLang="en-US" dirty="0" smtClean="0">
                <a:solidFill>
                  <a:schemeClr val="tx2"/>
                </a:solidFill>
              </a:rPr>
              <a:t>Законодателни инициативи за намаляване на риска от наводнения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8012"/>
            <a:ext cx="3071802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3929066"/>
            <a:ext cx="307180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988" algn="just"/>
            <a:r>
              <a:rPr lang="ru-RU" altLang="en-US" dirty="0" smtClean="0">
                <a:solidFill>
                  <a:schemeClr val="tx2"/>
                </a:solidFill>
              </a:rPr>
              <a:t>Системи за ранно предупреждение</a:t>
            </a:r>
          </a:p>
        </p:txBody>
      </p:sp>
    </p:spTree>
    <p:extLst>
      <p:ext uri="{BB962C8B-B14F-4D97-AF65-F5344CB8AC3E}">
        <p14:creationId xmlns:p14="http://schemas.microsoft.com/office/powerpoint/2010/main" val="16936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 ЗА ВНИМАНИЕТО!</a:t>
            </a:r>
            <a:endParaRPr lang="bg-BG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lum bright="-8000" contrast="12000"/>
          </a:blip>
          <a:srcRect/>
          <a:stretch>
            <a:fillRect/>
          </a:stretch>
        </p:blipFill>
        <p:spPr bwMode="auto">
          <a:xfrm>
            <a:off x="1714480" y="2857496"/>
            <a:ext cx="5786478" cy="3609387"/>
          </a:xfrm>
          <a:prstGeom prst="rect">
            <a:avLst/>
          </a:prstGeom>
          <a:blipFill dpi="0" rotWithShape="1">
            <a:blip r:embed="rId3">
              <a:lum bright="-8000" contrast="12000"/>
              <a:alphaModFix amt="53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escription: D:\WORK DOCUMENTS\MAPS\Basin_distri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" y="2696411"/>
            <a:ext cx="5436041" cy="3789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500694" y="2636913"/>
            <a:ext cx="3392356" cy="4221087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q"/>
            </a:pPr>
            <a:r>
              <a:rPr lang="bg-BG" altLang="en-US" sz="1800" dirty="0" smtClean="0"/>
              <a:t>Планове за управление на речните басейни</a:t>
            </a:r>
          </a:p>
          <a:p>
            <a:pPr algn="just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q"/>
            </a:pPr>
            <a:r>
              <a:rPr lang="bg-BG" altLang="en-US" sz="1800" dirty="0" smtClean="0"/>
              <a:t>Планове за управление на риска от наводнения</a:t>
            </a:r>
          </a:p>
          <a:p>
            <a:pPr algn="just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q"/>
            </a:pPr>
            <a:r>
              <a:rPr lang="bg-BG" altLang="en-US" sz="1800" dirty="0" smtClean="0"/>
              <a:t>Морска стратегия</a:t>
            </a:r>
            <a:r>
              <a:rPr lang="en-US" altLang="en-US" sz="1800" dirty="0" smtClean="0"/>
              <a:t> </a:t>
            </a:r>
            <a:r>
              <a:rPr lang="bg-BG" altLang="en-US" sz="1800" dirty="0" smtClean="0"/>
              <a:t>за опазване на водите в Черно море</a:t>
            </a:r>
          </a:p>
          <a:p>
            <a:pPr algn="just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q"/>
            </a:pPr>
            <a:r>
              <a:rPr lang="bg-BG" altLang="en-US" sz="1800" dirty="0" smtClean="0"/>
              <a:t>Съгласувано управление на водите в трансграничните речни  басейни</a:t>
            </a:r>
          </a:p>
          <a:p>
            <a:pPr algn="just">
              <a:lnSpc>
                <a:spcPct val="80000"/>
              </a:lnSpc>
              <a:spcBef>
                <a:spcPct val="30000"/>
              </a:spcBef>
              <a:buNone/>
            </a:pPr>
            <a:endParaRPr lang="bg-BG" sz="1800" dirty="0" smtClean="0"/>
          </a:p>
          <a:p>
            <a:pPr algn="just">
              <a:lnSpc>
                <a:spcPct val="80000"/>
              </a:lnSpc>
              <a:spcBef>
                <a:spcPct val="30000"/>
              </a:spcBef>
              <a:buNone/>
            </a:pPr>
            <a:r>
              <a:rPr lang="bg-BG" altLang="en-US" sz="1800" dirty="0" smtClean="0"/>
              <a:t>при прилагане на:</a:t>
            </a:r>
          </a:p>
          <a:p>
            <a:pPr algn="just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q"/>
            </a:pPr>
            <a:r>
              <a:rPr lang="bg-BG" altLang="en-US" sz="1800" dirty="0" smtClean="0"/>
              <a:t>Програми от мерки</a:t>
            </a:r>
          </a:p>
          <a:p>
            <a:pPr algn="just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q"/>
            </a:pPr>
            <a:r>
              <a:rPr lang="bg-BG" altLang="en-US" sz="1800" dirty="0" smtClean="0"/>
              <a:t>Икономически регулатори и адекватна ценова политика</a:t>
            </a:r>
          </a:p>
          <a:p>
            <a:pPr algn="just">
              <a:lnSpc>
                <a:spcPct val="80000"/>
              </a:lnSpc>
              <a:spcBef>
                <a:spcPct val="30000"/>
              </a:spcBef>
              <a:buNone/>
            </a:pPr>
            <a:endParaRPr lang="bg-BG" sz="170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Autofit/>
          </a:bodyPr>
          <a:lstStyle/>
          <a:p>
            <a:r>
              <a:rPr lang="bg-BG" sz="4000" dirty="0" smtClean="0"/>
              <a:t>УПРАВЛЕНИЕ НА ВОДИТЕ</a:t>
            </a:r>
            <a:br>
              <a:rPr lang="bg-BG" sz="4000" dirty="0" smtClean="0"/>
            </a:br>
            <a:endParaRPr lang="bg-BG" sz="30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621508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i="1" dirty="0" smtClean="0">
                <a:solidFill>
                  <a:srgbClr val="002060"/>
                </a:solidFill>
              </a:rPr>
              <a:t>Райони за басейново управление</a:t>
            </a:r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785754" y="1785926"/>
            <a:ext cx="83582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 smtClean="0">
                <a:solidFill>
                  <a:schemeClr val="tx2"/>
                </a:solidFill>
              </a:rPr>
              <a:t>Интегрираното</a:t>
            </a:r>
            <a:r>
              <a:rPr lang="en-US" sz="1700" b="1" dirty="0" smtClean="0">
                <a:solidFill>
                  <a:schemeClr val="tx2"/>
                </a:solidFill>
              </a:rPr>
              <a:t>  </a:t>
            </a:r>
            <a:r>
              <a:rPr lang="en-US" sz="1700" b="1" dirty="0" err="1" smtClean="0">
                <a:solidFill>
                  <a:schemeClr val="tx2"/>
                </a:solidFill>
              </a:rPr>
              <a:t>управление</a:t>
            </a:r>
            <a:r>
              <a:rPr lang="en-US" sz="1700" b="1" dirty="0" smtClean="0">
                <a:solidFill>
                  <a:schemeClr val="tx2"/>
                </a:solidFill>
              </a:rPr>
              <a:t> </a:t>
            </a:r>
            <a:r>
              <a:rPr lang="en-US" sz="1700" b="1" dirty="0" err="1" smtClean="0">
                <a:solidFill>
                  <a:schemeClr val="tx2"/>
                </a:solidFill>
              </a:rPr>
              <a:t>на</a:t>
            </a:r>
            <a:r>
              <a:rPr lang="en-US" sz="1700" b="1" dirty="0" smtClean="0">
                <a:solidFill>
                  <a:schemeClr val="tx2"/>
                </a:solidFill>
              </a:rPr>
              <a:t> </a:t>
            </a:r>
            <a:r>
              <a:rPr lang="en-US" sz="1700" b="1" dirty="0" err="1" smtClean="0">
                <a:solidFill>
                  <a:schemeClr val="tx2"/>
                </a:solidFill>
              </a:rPr>
              <a:t>водите</a:t>
            </a:r>
            <a:r>
              <a:rPr lang="bg-BG" sz="1700" b="1" dirty="0" smtClean="0">
                <a:solidFill>
                  <a:schemeClr val="tx2"/>
                </a:solidFill>
              </a:rPr>
              <a:t> се осъществява  въз основа на басейнов принцип за управление и чрез:</a:t>
            </a:r>
            <a:endParaRPr lang="bg-BG" sz="17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52928" cy="1379552"/>
          </a:xfrm>
        </p:spPr>
        <p:txBody>
          <a:bodyPr>
            <a:noAutofit/>
          </a:bodyPr>
          <a:lstStyle/>
          <a:p>
            <a:pPr algn="r"/>
            <a:r>
              <a:rPr lang="bg-BG" sz="3600" dirty="0" smtClean="0"/>
              <a:t>ПЛАНОВЕ ЗА УПРАВЛЕНИЕ НА РЕЧНИТЕ БАСЕЙНИ 2016-2021 </a:t>
            </a:r>
            <a:endParaRPr lang="bg-BG" sz="280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51845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/>
              <a:t>Плановете </a:t>
            </a:r>
            <a:r>
              <a:rPr lang="ru-RU" sz="2000" b="1" dirty="0"/>
              <a:t>за управление на речните басейни </a:t>
            </a:r>
            <a:r>
              <a:rPr lang="ru-RU" sz="2000" b="1" dirty="0" smtClean="0"/>
              <a:t>(ПУРБ) </a:t>
            </a:r>
            <a:r>
              <a:rPr lang="ru-RU" sz="2000" dirty="0" smtClean="0"/>
              <a:t>се </a:t>
            </a:r>
            <a:r>
              <a:rPr lang="ru-RU" sz="2000" dirty="0"/>
              <a:t>изготвят в съответствие </a:t>
            </a:r>
            <a:r>
              <a:rPr lang="ru-RU" sz="2000" dirty="0" smtClean="0"/>
              <a:t>с изискванията на </a:t>
            </a:r>
            <a:r>
              <a:rPr lang="ru-RU" sz="2000" dirty="0"/>
              <a:t> </a:t>
            </a:r>
            <a:r>
              <a:rPr lang="ru-RU" sz="2000" dirty="0" smtClean="0"/>
              <a:t>Закона </a:t>
            </a:r>
            <a:r>
              <a:rPr lang="ru-RU" sz="2000" dirty="0"/>
              <a:t>за водите </a:t>
            </a:r>
            <a:r>
              <a:rPr lang="ru-RU" sz="2000" dirty="0" smtClean="0"/>
              <a:t>(ЗВ</a:t>
            </a:r>
            <a:r>
              <a:rPr lang="ru-RU" sz="2000" dirty="0"/>
              <a:t>) и </a:t>
            </a:r>
            <a:r>
              <a:rPr lang="ru-RU" sz="2000" dirty="0" smtClean="0"/>
              <a:t>Рамковата </a:t>
            </a:r>
            <a:r>
              <a:rPr lang="ru-RU" sz="2000" dirty="0"/>
              <a:t>директива за </a:t>
            </a:r>
            <a:r>
              <a:rPr lang="ru-RU" sz="2000" dirty="0" smtClean="0"/>
              <a:t>водите и ръководствата от общата стратегия за прилагането й , дъщерните й директиви  и специализираните директиви за опазване на качеството на водите и целят постигане на: 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lvl="0" indent="0" algn="just">
              <a:buClr>
                <a:srgbClr val="0BD0D9"/>
              </a:buClr>
              <a:buNone/>
            </a:pPr>
            <a:endParaRPr lang="ru-RU" sz="21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en-US" dirty="0"/>
          </a:p>
        </p:txBody>
      </p:sp>
      <p:grpSp>
        <p:nvGrpSpPr>
          <p:cNvPr id="40" name="Group 4"/>
          <p:cNvGrpSpPr>
            <a:grpSpLocks/>
          </p:cNvGrpSpPr>
          <p:nvPr/>
        </p:nvGrpSpPr>
        <p:grpSpPr bwMode="auto">
          <a:xfrm>
            <a:off x="1035047" y="3857628"/>
            <a:ext cx="6921910" cy="2739724"/>
            <a:chOff x="240" y="768"/>
            <a:chExt cx="5489" cy="2787"/>
          </a:xfrm>
        </p:grpSpPr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761" y="768"/>
              <a:ext cx="4608" cy="4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bg-BG" altLang="en-US" b="1" dirty="0">
                  <a:solidFill>
                    <a:srgbClr val="0000FF"/>
                  </a:solidFill>
                </a:rPr>
                <a:t>Добро състояние на водите</a:t>
              </a:r>
            </a:p>
            <a:p>
              <a:pPr algn="ctr"/>
              <a:r>
                <a:rPr lang="bg-BG" altLang="en-US" b="1" dirty="0">
                  <a:solidFill>
                    <a:srgbClr val="0000FF"/>
                  </a:solidFill>
                </a:rPr>
                <a:t> и свързаните с тях екосистеми до </a:t>
              </a:r>
              <a:r>
                <a:rPr lang="bg-BG" altLang="en-US" b="1" dirty="0" smtClean="0">
                  <a:solidFill>
                    <a:srgbClr val="0000FF"/>
                  </a:solidFill>
                </a:rPr>
                <a:t>2027 </a:t>
              </a:r>
              <a:r>
                <a:rPr lang="bg-BG" altLang="en-US" b="1" dirty="0">
                  <a:solidFill>
                    <a:srgbClr val="0000FF"/>
                  </a:solidFill>
                </a:rPr>
                <a:t>година</a:t>
              </a:r>
            </a:p>
          </p:txBody>
        </p:sp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875" y="1618"/>
              <a:ext cx="1824" cy="4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g-BG" altLang="en-US" sz="1400" b="1" dirty="0">
                  <a:solidFill>
                    <a:srgbClr val="0000FF"/>
                  </a:solidFill>
                </a:rPr>
                <a:t>Добро състояние на повърхностните води</a:t>
              </a: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3535" y="1618"/>
              <a:ext cx="1680" cy="4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g-BG" altLang="en-US" sz="1400" b="1" dirty="0">
                  <a:solidFill>
                    <a:srgbClr val="0000FF"/>
                  </a:solidFill>
                </a:rPr>
                <a:t>Добро състояние на подземните води</a:t>
              </a:r>
            </a:p>
          </p:txBody>
        </p:sp>
        <p:pic>
          <p:nvPicPr>
            <p:cNvPr id="44" name="Picture 8" descr="MCj0432531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" y="1571"/>
              <a:ext cx="528" cy="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AutoShape 9"/>
            <p:cNvSpPr>
              <a:spLocks noChangeArrowheads="1"/>
            </p:cNvSpPr>
            <p:nvPr/>
          </p:nvSpPr>
          <p:spPr bwMode="auto">
            <a:xfrm>
              <a:off x="1680" y="1288"/>
              <a:ext cx="240" cy="330"/>
            </a:xfrm>
            <a:prstGeom prst="downArrow">
              <a:avLst>
                <a:gd name="adj1" fmla="val 50000"/>
                <a:gd name="adj2" fmla="val 34375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6" name="AutoShape 10"/>
            <p:cNvSpPr>
              <a:spLocks noChangeArrowheads="1"/>
            </p:cNvSpPr>
            <p:nvPr/>
          </p:nvSpPr>
          <p:spPr bwMode="auto">
            <a:xfrm>
              <a:off x="3984" y="1288"/>
              <a:ext cx="288" cy="330"/>
            </a:xfrm>
            <a:prstGeom prst="downArrow">
              <a:avLst>
                <a:gd name="adj1" fmla="val 50000"/>
                <a:gd name="adj2" fmla="val 28646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7" name="AutoShape 11"/>
            <p:cNvSpPr>
              <a:spLocks noChangeArrowheads="1"/>
            </p:cNvSpPr>
            <p:nvPr/>
          </p:nvSpPr>
          <p:spPr bwMode="auto">
            <a:xfrm>
              <a:off x="240" y="1713"/>
              <a:ext cx="521" cy="1064"/>
            </a:xfrm>
            <a:prstGeom prst="curvedRightArrow">
              <a:avLst>
                <a:gd name="adj1" fmla="val 45292"/>
                <a:gd name="adj2" fmla="val 90583"/>
                <a:gd name="adj3" fmla="val 3333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12" y="2185"/>
              <a:ext cx="1152" cy="615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496" y="2185"/>
              <a:ext cx="1104" cy="61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4080" y="2185"/>
              <a:ext cx="1152" cy="61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15"/>
            <p:cNvSpPr txBox="1">
              <a:spLocks noChangeArrowheads="1"/>
            </p:cNvSpPr>
            <p:nvPr/>
          </p:nvSpPr>
          <p:spPr bwMode="auto">
            <a:xfrm>
              <a:off x="1008" y="2233"/>
              <a:ext cx="960" cy="29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g-BG" altLang="en-US" sz="1200" b="1" dirty="0">
                  <a:solidFill>
                    <a:srgbClr val="000066"/>
                  </a:solidFill>
                </a:rPr>
                <a:t>Добро </a:t>
              </a:r>
              <a:r>
                <a:rPr lang="bg-BG" altLang="en-US" sz="1200" b="1" dirty="0" smtClean="0">
                  <a:solidFill>
                    <a:srgbClr val="000066"/>
                  </a:solidFill>
                </a:rPr>
                <a:t>химично </a:t>
              </a:r>
              <a:r>
                <a:rPr lang="bg-BG" altLang="en-US" sz="1200" b="1" dirty="0">
                  <a:solidFill>
                    <a:srgbClr val="000066"/>
                  </a:solidFill>
                </a:rPr>
                <a:t>състояние</a:t>
              </a:r>
            </a:p>
          </p:txBody>
        </p:sp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2496" y="2233"/>
              <a:ext cx="105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g-BG" altLang="en-US" sz="1200" b="1">
                  <a:solidFill>
                    <a:srgbClr val="0000FF"/>
                  </a:solidFill>
                </a:rPr>
                <a:t>Добро екологично състояние</a:t>
              </a: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4176" y="2233"/>
              <a:ext cx="960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g-BG" altLang="en-US" sz="1200" b="1">
                  <a:solidFill>
                    <a:srgbClr val="0000FF"/>
                  </a:solidFill>
                </a:rPr>
                <a:t>Добро състояние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912" y="2894"/>
              <a:ext cx="1152" cy="61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2496" y="2894"/>
              <a:ext cx="1152" cy="61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4073" y="2941"/>
              <a:ext cx="1152" cy="61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960" y="2894"/>
              <a:ext cx="110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g-BG" altLang="en-US" sz="1200" b="1" dirty="0">
                  <a:solidFill>
                    <a:srgbClr val="0000FF"/>
                  </a:solidFill>
                </a:rPr>
                <a:t>Добро химично</a:t>
              </a:r>
              <a:r>
                <a:rPr lang="bg-BG" altLang="en-US" sz="1200" b="1" dirty="0"/>
                <a:t> </a:t>
              </a:r>
              <a:r>
                <a:rPr lang="bg-BG" altLang="en-US" sz="1200" b="1" dirty="0">
                  <a:solidFill>
                    <a:srgbClr val="0000FF"/>
                  </a:solidFill>
                </a:rPr>
                <a:t>състояние</a:t>
              </a:r>
            </a:p>
          </p:txBody>
        </p:sp>
        <p:sp>
          <p:nvSpPr>
            <p:cNvPr id="58" name="Text Box 22"/>
            <p:cNvSpPr txBox="1">
              <a:spLocks noChangeArrowheads="1"/>
            </p:cNvSpPr>
            <p:nvPr/>
          </p:nvSpPr>
          <p:spPr bwMode="auto">
            <a:xfrm>
              <a:off x="2496" y="2894"/>
              <a:ext cx="1152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g-BG" altLang="en-US" sz="1200" b="1" dirty="0">
                  <a:solidFill>
                    <a:srgbClr val="0000FF"/>
                  </a:solidFill>
                </a:rPr>
                <a:t>Добро количествено състояние</a:t>
              </a: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4128" y="2940"/>
              <a:ext cx="960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bg-BG" altLang="en-US" sz="1200" b="1">
                  <a:solidFill>
                    <a:srgbClr val="0000FF"/>
                  </a:solidFill>
                </a:rPr>
                <a:t>Добро състояние</a:t>
              </a:r>
            </a:p>
          </p:txBody>
        </p:sp>
        <p:pic>
          <p:nvPicPr>
            <p:cNvPr id="60" name="Picture 59" descr="180px-Smile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" y="2564"/>
              <a:ext cx="240" cy="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 descr="180px-Smile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" y="3201"/>
              <a:ext cx="257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1" descr="180px-Smil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" y="2533"/>
              <a:ext cx="242" cy="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 descr="180px-Smile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" y="3251"/>
              <a:ext cx="241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3" descr="180px-Smile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" y="2541"/>
              <a:ext cx="240" cy="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 descr="180px-Smile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" y="3272"/>
              <a:ext cx="239" cy="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 descr="MCj04325310000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327"/>
              <a:ext cx="336" cy="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 descr="MCj04325310000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036"/>
              <a:ext cx="336" cy="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AutoShape 32"/>
            <p:cNvSpPr>
              <a:spLocks noChangeArrowheads="1"/>
            </p:cNvSpPr>
            <p:nvPr/>
          </p:nvSpPr>
          <p:spPr bwMode="auto">
            <a:xfrm>
              <a:off x="5249" y="1713"/>
              <a:ext cx="480" cy="1842"/>
            </a:xfrm>
            <a:prstGeom prst="curvedLeftArrow">
              <a:avLst>
                <a:gd name="adj1" fmla="val 70875"/>
                <a:gd name="adj2" fmla="val 141750"/>
                <a:gd name="adj3" fmla="val 3333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" name="Group 68"/>
            <p:cNvGrpSpPr>
              <a:grpSpLocks/>
            </p:cNvGrpSpPr>
            <p:nvPr/>
          </p:nvGrpSpPr>
          <p:grpSpPr bwMode="auto">
            <a:xfrm>
              <a:off x="3696" y="2374"/>
              <a:ext cx="240" cy="237"/>
              <a:chOff x="3552" y="2400"/>
              <a:chExt cx="330" cy="237"/>
            </a:xfrm>
          </p:grpSpPr>
          <p:sp>
            <p:nvSpPr>
              <p:cNvPr id="73" name="desk1"/>
              <p:cNvSpPr>
                <a:spLocks noEditPoints="1" noChangeArrowheads="1"/>
              </p:cNvSpPr>
              <p:nvPr/>
            </p:nvSpPr>
            <p:spPr bwMode="auto">
              <a:xfrm>
                <a:off x="3552" y="2400"/>
                <a:ext cx="330" cy="9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0 h 21600"/>
                  <a:gd name="T4" fmla="*/ 21600 w 21600"/>
                  <a:gd name="T5" fmla="*/ 21600 h 21600"/>
                  <a:gd name="T6" fmla="*/ 0 w 21600"/>
                  <a:gd name="T7" fmla="*/ 21600 h 21600"/>
                  <a:gd name="T8" fmla="*/ 10800 w 21600"/>
                  <a:gd name="T9" fmla="*/ 0 h 21600"/>
                  <a:gd name="T10" fmla="*/ 21600 w 21600"/>
                  <a:gd name="T11" fmla="*/ 10800 h 21600"/>
                  <a:gd name="T12" fmla="*/ 10800 w 21600"/>
                  <a:gd name="T13" fmla="*/ 21600 h 21600"/>
                  <a:gd name="T14" fmla="*/ 0 w 21600"/>
                  <a:gd name="T15" fmla="*/ 10800 h 21600"/>
                  <a:gd name="T16" fmla="*/ 1000 w 21600"/>
                  <a:gd name="T17" fmla="*/ 1000 h 21600"/>
                  <a:gd name="T18" fmla="*/ 20600 w 21600"/>
                  <a:gd name="T19" fmla="*/ 20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desk1"/>
              <p:cNvSpPr>
                <a:spLocks noEditPoints="1" noChangeArrowheads="1"/>
              </p:cNvSpPr>
              <p:nvPr/>
            </p:nvSpPr>
            <p:spPr bwMode="auto">
              <a:xfrm>
                <a:off x="3552" y="2544"/>
                <a:ext cx="330" cy="9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0 h 21600"/>
                  <a:gd name="T4" fmla="*/ 21600 w 21600"/>
                  <a:gd name="T5" fmla="*/ 21600 h 21600"/>
                  <a:gd name="T6" fmla="*/ 0 w 21600"/>
                  <a:gd name="T7" fmla="*/ 21600 h 21600"/>
                  <a:gd name="T8" fmla="*/ 10800 w 21600"/>
                  <a:gd name="T9" fmla="*/ 0 h 21600"/>
                  <a:gd name="T10" fmla="*/ 21600 w 21600"/>
                  <a:gd name="T11" fmla="*/ 10800 h 21600"/>
                  <a:gd name="T12" fmla="*/ 10800 w 21600"/>
                  <a:gd name="T13" fmla="*/ 21600 h 21600"/>
                  <a:gd name="T14" fmla="*/ 0 w 21600"/>
                  <a:gd name="T15" fmla="*/ 10800 h 21600"/>
                  <a:gd name="T16" fmla="*/ 1000 w 21600"/>
                  <a:gd name="T17" fmla="*/ 1000 h 21600"/>
                  <a:gd name="T18" fmla="*/ 20600 w 21600"/>
                  <a:gd name="T19" fmla="*/ 20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36"/>
            <p:cNvGrpSpPr>
              <a:grpSpLocks/>
            </p:cNvGrpSpPr>
            <p:nvPr/>
          </p:nvGrpSpPr>
          <p:grpSpPr bwMode="auto">
            <a:xfrm>
              <a:off x="3696" y="3046"/>
              <a:ext cx="240" cy="237"/>
              <a:chOff x="3552" y="2400"/>
              <a:chExt cx="330" cy="237"/>
            </a:xfrm>
          </p:grpSpPr>
          <p:sp>
            <p:nvSpPr>
              <p:cNvPr id="71" name="desk1"/>
              <p:cNvSpPr>
                <a:spLocks noEditPoints="1" noChangeArrowheads="1"/>
              </p:cNvSpPr>
              <p:nvPr/>
            </p:nvSpPr>
            <p:spPr bwMode="auto">
              <a:xfrm>
                <a:off x="3552" y="2400"/>
                <a:ext cx="330" cy="9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0 h 21600"/>
                  <a:gd name="T4" fmla="*/ 21600 w 21600"/>
                  <a:gd name="T5" fmla="*/ 21600 h 21600"/>
                  <a:gd name="T6" fmla="*/ 0 w 21600"/>
                  <a:gd name="T7" fmla="*/ 21600 h 21600"/>
                  <a:gd name="T8" fmla="*/ 10800 w 21600"/>
                  <a:gd name="T9" fmla="*/ 0 h 21600"/>
                  <a:gd name="T10" fmla="*/ 21600 w 21600"/>
                  <a:gd name="T11" fmla="*/ 10800 h 21600"/>
                  <a:gd name="T12" fmla="*/ 10800 w 21600"/>
                  <a:gd name="T13" fmla="*/ 21600 h 21600"/>
                  <a:gd name="T14" fmla="*/ 0 w 21600"/>
                  <a:gd name="T15" fmla="*/ 10800 h 21600"/>
                  <a:gd name="T16" fmla="*/ 1000 w 21600"/>
                  <a:gd name="T17" fmla="*/ 1000 h 21600"/>
                  <a:gd name="T18" fmla="*/ 20600 w 21600"/>
                  <a:gd name="T19" fmla="*/ 20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desk1"/>
              <p:cNvSpPr>
                <a:spLocks noEditPoints="1" noChangeArrowheads="1"/>
              </p:cNvSpPr>
              <p:nvPr/>
            </p:nvSpPr>
            <p:spPr bwMode="auto">
              <a:xfrm>
                <a:off x="3552" y="2544"/>
                <a:ext cx="330" cy="93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0 h 21600"/>
                  <a:gd name="T4" fmla="*/ 21600 w 21600"/>
                  <a:gd name="T5" fmla="*/ 21600 h 21600"/>
                  <a:gd name="T6" fmla="*/ 0 w 21600"/>
                  <a:gd name="T7" fmla="*/ 21600 h 21600"/>
                  <a:gd name="T8" fmla="*/ 10800 w 21600"/>
                  <a:gd name="T9" fmla="*/ 0 h 21600"/>
                  <a:gd name="T10" fmla="*/ 21600 w 21600"/>
                  <a:gd name="T11" fmla="*/ 10800 h 21600"/>
                  <a:gd name="T12" fmla="*/ 10800 w 21600"/>
                  <a:gd name="T13" fmla="*/ 21600 h 21600"/>
                  <a:gd name="T14" fmla="*/ 0 w 21600"/>
                  <a:gd name="T15" fmla="*/ 10800 h 21600"/>
                  <a:gd name="T16" fmla="*/ 1000 w 21600"/>
                  <a:gd name="T17" fmla="*/ 1000 h 21600"/>
                  <a:gd name="T18" fmla="*/ 20600 w 21600"/>
                  <a:gd name="T19" fmla="*/ 20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63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Autofit/>
          </a:bodyPr>
          <a:lstStyle/>
          <a:p>
            <a:r>
              <a:rPr lang="bg-BG" sz="4000" dirty="0" smtClean="0"/>
              <a:t>ПЛАНОВЕ ЗА УПРАВЛЕНИЕ НА РЕЧНИТЕ БАСЕЙНИ 2016-2021</a:t>
            </a:r>
            <a:endParaRPr lang="bg-BG" sz="30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533465"/>
            <a:ext cx="8748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tx2"/>
                </a:solidFill>
              </a:rPr>
              <a:t>1.Урбанизирани територии </a:t>
            </a:r>
            <a:r>
              <a:rPr lang="bg-BG" sz="2000" dirty="0">
                <a:solidFill>
                  <a:schemeClr val="tx2"/>
                </a:solidFill>
              </a:rPr>
              <a:t>- </a:t>
            </a:r>
            <a:r>
              <a:rPr lang="bg-BG" sz="2000" dirty="0" smtClean="0">
                <a:solidFill>
                  <a:schemeClr val="tx2"/>
                </a:solidFill>
              </a:rPr>
              <a:t>канализационни </a:t>
            </a:r>
            <a:r>
              <a:rPr lang="bg-BG" sz="2000" dirty="0">
                <a:solidFill>
                  <a:schemeClr val="tx2"/>
                </a:solidFill>
              </a:rPr>
              <a:t>системи, </a:t>
            </a:r>
            <a:r>
              <a:rPr lang="bg-BG" sz="2000" dirty="0" smtClean="0">
                <a:solidFill>
                  <a:schemeClr val="tx2"/>
                </a:solidFill>
              </a:rPr>
              <a:t>депа </a:t>
            </a:r>
            <a:r>
              <a:rPr lang="bg-BG" sz="2000" dirty="0">
                <a:solidFill>
                  <a:schemeClr val="tx2"/>
                </a:solidFill>
              </a:rPr>
              <a:t>за </a:t>
            </a:r>
            <a:r>
              <a:rPr lang="bg-BG" sz="2000" dirty="0" smtClean="0">
                <a:solidFill>
                  <a:schemeClr val="tx2"/>
                </a:solidFill>
              </a:rPr>
              <a:t>битови </a:t>
            </a:r>
            <a:r>
              <a:rPr lang="bg-BG" sz="2000" dirty="0">
                <a:solidFill>
                  <a:schemeClr val="tx2"/>
                </a:solidFill>
              </a:rPr>
              <a:t>отпадъци, ефективност на ползването на вода </a:t>
            </a:r>
            <a:endParaRPr lang="bg-BG" sz="2000" dirty="0" smtClean="0">
              <a:solidFill>
                <a:schemeClr val="tx2"/>
              </a:solidFill>
            </a:endParaRPr>
          </a:p>
          <a:p>
            <a:r>
              <a:rPr lang="bg-BG" sz="2000" b="1" dirty="0" smtClean="0">
                <a:solidFill>
                  <a:schemeClr val="tx2"/>
                </a:solidFill>
              </a:rPr>
              <a:t>2</a:t>
            </a:r>
            <a:r>
              <a:rPr lang="bg-BG" sz="2000" b="1" dirty="0">
                <a:solidFill>
                  <a:schemeClr val="tx2"/>
                </a:solidFill>
              </a:rPr>
              <a:t>. Индустрия, вкл. рудодобив и стари замърсявания </a:t>
            </a:r>
            <a:r>
              <a:rPr lang="bg-BG" sz="2000" dirty="0">
                <a:solidFill>
                  <a:schemeClr val="tx2"/>
                </a:solidFill>
              </a:rPr>
              <a:t>- </a:t>
            </a:r>
            <a:r>
              <a:rPr lang="bg-BG" sz="2000" dirty="0" smtClean="0">
                <a:solidFill>
                  <a:schemeClr val="tx2"/>
                </a:solidFill>
              </a:rPr>
              <a:t>пречиствателни </a:t>
            </a:r>
            <a:r>
              <a:rPr lang="bg-BG" sz="2000" dirty="0">
                <a:solidFill>
                  <a:schemeClr val="tx2"/>
                </a:solidFill>
              </a:rPr>
              <a:t>станции за промишлени отпадъчни </a:t>
            </a:r>
            <a:r>
              <a:rPr lang="bg-BG" sz="2000" dirty="0" smtClean="0">
                <a:solidFill>
                  <a:schemeClr val="tx2"/>
                </a:solidFill>
              </a:rPr>
              <a:t>води,</a:t>
            </a:r>
          </a:p>
          <a:p>
            <a:r>
              <a:rPr lang="bg-BG" sz="2000" b="1" dirty="0" smtClean="0">
                <a:solidFill>
                  <a:schemeClr val="tx2"/>
                </a:solidFill>
              </a:rPr>
              <a:t>3.Селско </a:t>
            </a:r>
            <a:r>
              <a:rPr lang="bg-BG" sz="2000" b="1" dirty="0">
                <a:solidFill>
                  <a:schemeClr val="tx2"/>
                </a:solidFill>
              </a:rPr>
              <a:t>стопанство </a:t>
            </a:r>
            <a:r>
              <a:rPr lang="bg-BG" sz="2000" dirty="0">
                <a:solidFill>
                  <a:schemeClr val="tx2"/>
                </a:solidFill>
              </a:rPr>
              <a:t>- Намаляване на замърсяването с нитрати и пестициди от земеделски източници, повишаване на информираността </a:t>
            </a:r>
            <a:r>
              <a:rPr lang="bg-BG" sz="2000" dirty="0" smtClean="0">
                <a:solidFill>
                  <a:schemeClr val="tx2"/>
                </a:solidFill>
              </a:rPr>
              <a:t>на земеделските </a:t>
            </a:r>
            <a:r>
              <a:rPr lang="bg-BG" sz="2000" dirty="0">
                <a:solidFill>
                  <a:schemeClr val="tx2"/>
                </a:solidFill>
              </a:rPr>
              <a:t>производители, намаляване загубите на вода за напояване, подобряване на режима на </a:t>
            </a:r>
            <a:r>
              <a:rPr lang="bg-BG" sz="2000" dirty="0" smtClean="0">
                <a:solidFill>
                  <a:schemeClr val="tx2"/>
                </a:solidFill>
              </a:rPr>
              <a:t>оттока</a:t>
            </a:r>
          </a:p>
          <a:p>
            <a:r>
              <a:rPr lang="bg-BG" sz="2000" b="1" dirty="0">
                <a:solidFill>
                  <a:schemeClr val="tx2"/>
                </a:solidFill>
              </a:rPr>
              <a:t>4. Горско  стопанство </a:t>
            </a:r>
            <a:r>
              <a:rPr lang="bg-BG" sz="2000" dirty="0">
                <a:solidFill>
                  <a:schemeClr val="tx2"/>
                </a:solidFill>
              </a:rPr>
              <a:t>– Подобряване стопанисването на горите във </a:t>
            </a:r>
            <a:r>
              <a:rPr lang="bg-BG" sz="2000" dirty="0" err="1">
                <a:solidFill>
                  <a:schemeClr val="tx2"/>
                </a:solidFill>
              </a:rPr>
              <a:t>водосбора</a:t>
            </a:r>
            <a:r>
              <a:rPr lang="bg-BG" sz="2000" dirty="0">
                <a:solidFill>
                  <a:schemeClr val="tx2"/>
                </a:solidFill>
              </a:rPr>
              <a:t> на повърхностните водни тела предназначени за ПБВ.</a:t>
            </a:r>
          </a:p>
          <a:p>
            <a:r>
              <a:rPr lang="bg-BG" sz="2000" b="1" dirty="0">
                <a:solidFill>
                  <a:schemeClr val="tx2"/>
                </a:solidFill>
              </a:rPr>
              <a:t>5. Енергетика </a:t>
            </a:r>
            <a:r>
              <a:rPr lang="bg-BG" sz="2000" dirty="0">
                <a:solidFill>
                  <a:schemeClr val="tx2"/>
                </a:solidFill>
              </a:rPr>
              <a:t>- подобряване на надлъжната непрекъснатост на реката, подобряване на режима на оттока  и др.</a:t>
            </a:r>
          </a:p>
          <a:p>
            <a:r>
              <a:rPr lang="bg-BG" sz="2000" b="1" dirty="0">
                <a:solidFill>
                  <a:schemeClr val="tx2"/>
                </a:solidFill>
              </a:rPr>
              <a:t>6.Управление</a:t>
            </a:r>
            <a:r>
              <a:rPr lang="bg-BG" sz="2000" dirty="0">
                <a:solidFill>
                  <a:schemeClr val="tx2"/>
                </a:solidFill>
              </a:rPr>
              <a:t> – Проучвания за установяване на замърсяване на повърхностни и подземни води, подобряване на мониторинга, нормативната уредба и др</a:t>
            </a:r>
            <a:r>
              <a:rPr lang="bg-BG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bg-BG" sz="2000" b="1" dirty="0">
                <a:solidFill>
                  <a:schemeClr val="tx2"/>
                </a:solidFill>
              </a:rPr>
              <a:t>7.Транспорт</a:t>
            </a:r>
            <a:r>
              <a:rPr lang="bg-BG" sz="2000" dirty="0">
                <a:solidFill>
                  <a:schemeClr val="tx2"/>
                </a:solidFill>
              </a:rPr>
              <a:t> - Подобряване на надлъжната непрекъснатост на реката, мерки за недопускане или контрол на замърсяването от транспорт</a:t>
            </a:r>
            <a:r>
              <a:rPr lang="bg-BG" sz="2000" dirty="0" smtClean="0">
                <a:solidFill>
                  <a:schemeClr val="tx2"/>
                </a:solidFill>
              </a:rPr>
              <a:t>.</a:t>
            </a:r>
            <a:endParaRPr lang="bg-BG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Autofit/>
          </a:bodyPr>
          <a:lstStyle/>
          <a:p>
            <a:r>
              <a:rPr lang="bg-BG" sz="3200" dirty="0" smtClean="0"/>
              <a:t>ПЛАНОВЕ ЗА УПРАВЛЕНИЕ НА РЕЧНИТЕ БАСЕЙНИ 2016-2021</a:t>
            </a:r>
            <a:endParaRPr lang="bg-BG" sz="30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00034" y="2071678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chemeClr val="tx2"/>
                </a:solidFill>
              </a:rPr>
              <a:t>8.Изменение </a:t>
            </a:r>
            <a:r>
              <a:rPr lang="bg-BG" sz="2000" b="1" dirty="0">
                <a:solidFill>
                  <a:schemeClr val="tx2"/>
                </a:solidFill>
              </a:rPr>
              <a:t>на климата</a:t>
            </a:r>
            <a:r>
              <a:rPr lang="bg-BG" sz="2000" dirty="0">
                <a:solidFill>
                  <a:schemeClr val="tx2"/>
                </a:solidFill>
              </a:rPr>
              <a:t> – мерки за адаптиране към изменението на </a:t>
            </a:r>
            <a:r>
              <a:rPr lang="bg-BG" sz="2000" dirty="0" smtClean="0">
                <a:solidFill>
                  <a:schemeClr val="tx2"/>
                </a:solidFill>
              </a:rPr>
              <a:t>климата</a:t>
            </a:r>
            <a:endParaRPr lang="bg-BG" sz="2000" dirty="0">
              <a:solidFill>
                <a:schemeClr val="tx2"/>
              </a:solidFill>
            </a:endParaRPr>
          </a:p>
          <a:p>
            <a:r>
              <a:rPr lang="bg-BG" sz="2000" b="1" dirty="0" smtClean="0">
                <a:solidFill>
                  <a:schemeClr val="tx2"/>
                </a:solidFill>
              </a:rPr>
              <a:t>9.Зони </a:t>
            </a:r>
            <a:r>
              <a:rPr lang="bg-BG" sz="2000" b="1" dirty="0">
                <a:solidFill>
                  <a:schemeClr val="tx2"/>
                </a:solidFill>
              </a:rPr>
              <a:t>за защита на водите от екологичната мрежа „Натура 2000” </a:t>
            </a:r>
            <a:r>
              <a:rPr lang="bg-BG" sz="2000" dirty="0">
                <a:solidFill>
                  <a:schemeClr val="tx2"/>
                </a:solidFill>
              </a:rPr>
              <a:t>-  Подобряване на управлението на водите в зоните за защита на </a:t>
            </a:r>
            <a:r>
              <a:rPr lang="bg-BG" sz="2000" dirty="0" smtClean="0">
                <a:solidFill>
                  <a:schemeClr val="tx2"/>
                </a:solidFill>
              </a:rPr>
              <a:t>водите</a:t>
            </a:r>
          </a:p>
          <a:p>
            <a:r>
              <a:rPr lang="bg-BG" sz="2000" b="1" dirty="0" smtClean="0">
                <a:solidFill>
                  <a:schemeClr val="tx2"/>
                </a:solidFill>
              </a:rPr>
              <a:t>10</a:t>
            </a:r>
            <a:r>
              <a:rPr lang="bg-BG" sz="2000" b="1" dirty="0">
                <a:solidFill>
                  <a:schemeClr val="tx2"/>
                </a:solidFill>
              </a:rPr>
              <a:t>. Защита от наводнения </a:t>
            </a:r>
            <a:r>
              <a:rPr lang="bg-BG" sz="2000" dirty="0">
                <a:solidFill>
                  <a:schemeClr val="tx2"/>
                </a:solidFill>
              </a:rPr>
              <a:t>- Подобряване на надлъжната непрекъснатост, мерки за естествено задържане на води, научноизследователска </a:t>
            </a:r>
            <a:r>
              <a:rPr lang="bg-BG" sz="2000" dirty="0" smtClean="0">
                <a:solidFill>
                  <a:schemeClr val="tx2"/>
                </a:solidFill>
              </a:rPr>
              <a:t>дейност и др.</a:t>
            </a:r>
          </a:p>
          <a:p>
            <a:r>
              <a:rPr lang="bg-BG" sz="2000" b="1" dirty="0" smtClean="0">
                <a:solidFill>
                  <a:schemeClr val="tx2"/>
                </a:solidFill>
              </a:rPr>
              <a:t>11</a:t>
            </a:r>
            <a:r>
              <a:rPr lang="bg-BG" sz="2000" b="1" dirty="0">
                <a:solidFill>
                  <a:schemeClr val="tx2"/>
                </a:solidFill>
              </a:rPr>
              <a:t>. Туризъм и </a:t>
            </a:r>
            <a:r>
              <a:rPr lang="bg-BG" sz="2000" b="1" dirty="0" err="1">
                <a:solidFill>
                  <a:schemeClr val="tx2"/>
                </a:solidFill>
              </a:rPr>
              <a:t>рекреационни</a:t>
            </a:r>
            <a:r>
              <a:rPr lang="bg-BG" sz="2000" b="1" dirty="0">
                <a:solidFill>
                  <a:schemeClr val="tx2"/>
                </a:solidFill>
              </a:rPr>
              <a:t> дейности </a:t>
            </a:r>
            <a:r>
              <a:rPr lang="bg-BG" sz="2000" dirty="0">
                <a:solidFill>
                  <a:schemeClr val="tx2"/>
                </a:solidFill>
              </a:rPr>
              <a:t>- Подобряване на надлъжната непрекъснатост на реката, Научноизследователска </a:t>
            </a:r>
            <a:r>
              <a:rPr lang="bg-BG" sz="2000" dirty="0" smtClean="0">
                <a:solidFill>
                  <a:schemeClr val="tx2"/>
                </a:solidFill>
              </a:rPr>
              <a:t>дейност и </a:t>
            </a:r>
            <a:r>
              <a:rPr lang="bg-BG" sz="2000" dirty="0" err="1" smtClean="0">
                <a:solidFill>
                  <a:schemeClr val="tx2"/>
                </a:solidFill>
              </a:rPr>
              <a:t>др</a:t>
            </a:r>
            <a:endParaRPr lang="bg-BG" sz="2000" dirty="0" smtClean="0">
              <a:solidFill>
                <a:schemeClr val="tx2"/>
              </a:solidFill>
            </a:endParaRPr>
          </a:p>
          <a:p>
            <a:r>
              <a:rPr lang="bg-BG" sz="2000" b="1" dirty="0" smtClean="0">
                <a:solidFill>
                  <a:schemeClr val="tx2"/>
                </a:solidFill>
              </a:rPr>
              <a:t>12</a:t>
            </a:r>
            <a:r>
              <a:rPr lang="bg-BG" sz="2000" b="1" dirty="0">
                <a:solidFill>
                  <a:schemeClr val="tx2"/>
                </a:solidFill>
              </a:rPr>
              <a:t>. Рибовъдство и </a:t>
            </a:r>
            <a:r>
              <a:rPr lang="bg-BG" sz="2000" b="1" dirty="0" err="1">
                <a:solidFill>
                  <a:schemeClr val="tx2"/>
                </a:solidFill>
              </a:rPr>
              <a:t>аквакултури</a:t>
            </a:r>
            <a:r>
              <a:rPr lang="bg-BG" sz="2000" b="1" dirty="0">
                <a:solidFill>
                  <a:schemeClr val="tx2"/>
                </a:solidFill>
              </a:rPr>
              <a:t> </a:t>
            </a:r>
            <a:r>
              <a:rPr lang="bg-BG" sz="2000" dirty="0">
                <a:solidFill>
                  <a:schemeClr val="tx2"/>
                </a:solidFill>
              </a:rPr>
              <a:t>- намаляване на замърсяването с хранителни елементи от земеделието, </a:t>
            </a:r>
            <a:r>
              <a:rPr lang="bg-BG" sz="2000" dirty="0" smtClean="0">
                <a:solidFill>
                  <a:schemeClr val="tx2"/>
                </a:solidFill>
              </a:rPr>
              <a:t>подобряване </a:t>
            </a:r>
            <a:r>
              <a:rPr lang="bg-BG" sz="2000" dirty="0">
                <a:solidFill>
                  <a:schemeClr val="tx2"/>
                </a:solidFill>
              </a:rPr>
              <a:t>на базата от знания за намаляване на несигурността, мерки за недопускане или контрол на неблагоприятните въздействия от инвазивни чужди видове или внесени заболявания,  подобряване на управлението. </a:t>
            </a:r>
          </a:p>
        </p:txBody>
      </p:sp>
    </p:spTree>
    <p:extLst>
      <p:ext uri="{BB962C8B-B14F-4D97-AF65-F5344CB8AC3E}">
        <p14:creationId xmlns:p14="http://schemas.microsoft.com/office/powerpoint/2010/main" val="32342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4" descr="EurosAPJoergSarbach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786058"/>
            <a:ext cx="5240040" cy="3143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94370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ФИНАНСИРАНЕ  НА  ПРОГРАМИТЕ  ОТ  МЕРКИ В ПУРБ </a:t>
            </a:r>
            <a:r>
              <a:rPr lang="ru-RU" sz="3200" dirty="0"/>
              <a:t>2016-2021 г.</a:t>
            </a:r>
            <a:endParaRPr lang="en-US" sz="3200" dirty="0"/>
          </a:p>
        </p:txBody>
      </p:sp>
      <p:pic>
        <p:nvPicPr>
          <p:cNvPr id="13" name="Picture 2" descr="DSC061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 rot="-2463342">
            <a:off x="1066800" y="4495800"/>
            <a:ext cx="2971800" cy="1828800"/>
            <a:chOff x="240" y="1536"/>
            <a:chExt cx="1584" cy="672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240" y="1536"/>
              <a:ext cx="1344" cy="6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240" y="1754"/>
              <a:ext cx="158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bg-BG" altLang="en-US" sz="1600" b="1" dirty="0">
                  <a:solidFill>
                    <a:schemeClr val="bg1"/>
                  </a:solidFill>
                </a:rPr>
                <a:t>Европейски фондове,</a:t>
              </a:r>
            </a:p>
            <a:p>
              <a:pPr algn="l">
                <a:spcBef>
                  <a:spcPct val="50000"/>
                </a:spcBef>
              </a:pPr>
              <a:r>
                <a:rPr lang="bg-BG" altLang="en-US" sz="1600" b="1" dirty="0">
                  <a:solidFill>
                    <a:schemeClr val="bg1"/>
                  </a:solidFill>
                </a:rPr>
                <a:t>Програми и проекти</a:t>
              </a: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 rot="-47951316">
            <a:off x="4852173" y="1984414"/>
            <a:ext cx="2329759" cy="1288184"/>
            <a:chOff x="3194" y="2960"/>
            <a:chExt cx="2118" cy="864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 rot="12770524">
              <a:off x="3194" y="2960"/>
              <a:ext cx="1997" cy="864"/>
            </a:xfrm>
            <a:prstGeom prst="rightArrow">
              <a:avLst>
                <a:gd name="adj1" fmla="val 50000"/>
                <a:gd name="adj2" fmla="val 34484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 rot="1898798">
              <a:off x="3440" y="3276"/>
              <a:ext cx="187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bg-BG" altLang="en-US" sz="1600" b="1" dirty="0">
                  <a:solidFill>
                    <a:schemeClr val="bg1"/>
                  </a:solidFill>
                </a:rPr>
                <a:t>Държавен бюджет</a:t>
              </a:r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 rot="-1211724">
            <a:off x="6248546" y="2744022"/>
            <a:ext cx="3130550" cy="1828800"/>
            <a:chOff x="3807" y="1963"/>
            <a:chExt cx="1972" cy="1152"/>
          </a:xfrm>
        </p:grpSpPr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 rot="11933457">
              <a:off x="3807" y="1963"/>
              <a:ext cx="1670" cy="1152"/>
            </a:xfrm>
            <a:prstGeom prst="rightArrow">
              <a:avLst>
                <a:gd name="adj1" fmla="val 50000"/>
                <a:gd name="adj2" fmla="val 36241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 rot="1147837">
              <a:off x="3998" y="2480"/>
              <a:ext cx="17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bg-BG" altLang="en-US" sz="1600" b="1" dirty="0">
                  <a:solidFill>
                    <a:schemeClr val="bg1"/>
                  </a:solidFill>
                </a:rPr>
                <a:t>Общини – местни такси</a:t>
              </a:r>
            </a:p>
          </p:txBody>
        </p:sp>
      </p:grpSp>
      <p:grpSp>
        <p:nvGrpSpPr>
          <p:cNvPr id="7" name="Group 12"/>
          <p:cNvGrpSpPr>
            <a:grpSpLocks/>
          </p:cNvGrpSpPr>
          <p:nvPr/>
        </p:nvGrpSpPr>
        <p:grpSpPr bwMode="auto">
          <a:xfrm rot="2232836">
            <a:off x="2025440" y="1985433"/>
            <a:ext cx="2170110" cy="1444126"/>
            <a:chOff x="214" y="1536"/>
            <a:chExt cx="1370" cy="672"/>
          </a:xfrm>
        </p:grpSpPr>
        <p:sp>
          <p:nvSpPr>
            <p:cNvPr id="24" name="AutoShape 13"/>
            <p:cNvSpPr>
              <a:spLocks noChangeArrowheads="1"/>
            </p:cNvSpPr>
            <p:nvPr/>
          </p:nvSpPr>
          <p:spPr bwMode="auto">
            <a:xfrm>
              <a:off x="240" y="1536"/>
              <a:ext cx="1344" cy="6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214" y="1675"/>
              <a:ext cx="1286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bg-BG" altLang="en-US" sz="1600" b="1" dirty="0">
                  <a:solidFill>
                    <a:schemeClr val="bg1"/>
                  </a:solidFill>
                </a:rPr>
                <a:t>Такси за </a:t>
              </a:r>
              <a:r>
                <a:rPr lang="bg-BG" altLang="en-US" sz="1600" b="1" dirty="0" smtClean="0">
                  <a:solidFill>
                    <a:schemeClr val="bg1"/>
                  </a:solidFill>
                </a:rPr>
                <a:t>водовземане, ползване на воден обект и замърсяване</a:t>
              </a:r>
              <a:endParaRPr lang="bg-BG" altLang="en-US" sz="1600" b="1" dirty="0">
                <a:solidFill>
                  <a:schemeClr val="bg1"/>
                </a:solidFill>
              </a:endParaRPr>
            </a:p>
            <a:p>
              <a:pPr algn="l">
                <a:spcBef>
                  <a:spcPct val="50000"/>
                </a:spcBef>
              </a:pPr>
              <a:r>
                <a:rPr lang="bg-BG" altLang="en-US" sz="1600" b="1" dirty="0">
                  <a:solidFill>
                    <a:schemeClr val="bg1"/>
                  </a:solidFill>
                </a:rPr>
                <a:t>водни услуги</a:t>
              </a: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 rot="16200000">
            <a:off x="4094232" y="5478405"/>
            <a:ext cx="1669919" cy="1428760"/>
            <a:chOff x="240" y="1536"/>
            <a:chExt cx="1344" cy="672"/>
          </a:xfrm>
        </p:grpSpPr>
        <p:sp>
          <p:nvSpPr>
            <p:cNvPr id="27" name="AutoShape 16"/>
            <p:cNvSpPr>
              <a:spLocks noChangeArrowheads="1"/>
            </p:cNvSpPr>
            <p:nvPr/>
          </p:nvSpPr>
          <p:spPr bwMode="auto">
            <a:xfrm>
              <a:off x="240" y="1536"/>
              <a:ext cx="1344" cy="6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241" y="1738"/>
              <a:ext cx="108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bg-BG" altLang="en-US" sz="1600" b="1" dirty="0">
                  <a:solidFill>
                    <a:schemeClr val="bg1"/>
                  </a:solidFill>
                </a:rPr>
                <a:t>Екологични</a:t>
              </a:r>
            </a:p>
            <a:p>
              <a:pPr algn="l">
                <a:spcBef>
                  <a:spcPct val="50000"/>
                </a:spcBef>
              </a:pPr>
              <a:r>
                <a:rPr lang="bg-BG" altLang="en-US" sz="1600" b="1" dirty="0">
                  <a:solidFill>
                    <a:schemeClr val="bg1"/>
                  </a:solidFill>
                </a:rPr>
                <a:t> такси</a:t>
              </a:r>
            </a:p>
          </p:txBody>
        </p:sp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357158" y="3071810"/>
            <a:ext cx="3076863" cy="1401536"/>
            <a:chOff x="184" y="1552"/>
            <a:chExt cx="1640" cy="515"/>
          </a:xfrm>
        </p:grpSpPr>
        <p:sp>
          <p:nvSpPr>
            <p:cNvPr id="30" name="AutoShape 19"/>
            <p:cNvSpPr>
              <a:spLocks noChangeArrowheads="1"/>
            </p:cNvSpPr>
            <p:nvPr/>
          </p:nvSpPr>
          <p:spPr bwMode="auto">
            <a:xfrm>
              <a:off x="184" y="1552"/>
              <a:ext cx="1344" cy="51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222" y="1735"/>
              <a:ext cx="1602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bg-BG" altLang="en-US" sz="1600" b="1" dirty="0" smtClean="0">
                  <a:solidFill>
                    <a:schemeClr val="bg1"/>
                  </a:solidFill>
                </a:rPr>
                <a:t>Глоби </a:t>
              </a:r>
              <a:r>
                <a:rPr lang="bg-BG" altLang="en-US" sz="1600" b="1" dirty="0">
                  <a:solidFill>
                    <a:schemeClr val="bg1"/>
                  </a:solidFill>
                </a:rPr>
                <a:t>и </a:t>
              </a:r>
              <a:r>
                <a:rPr lang="bg-BG" altLang="en-US" sz="1600" b="1" dirty="0" smtClean="0">
                  <a:solidFill>
                    <a:schemeClr val="bg1"/>
                  </a:solidFill>
                </a:rPr>
                <a:t>санкции</a:t>
              </a:r>
              <a:endParaRPr lang="bg-BG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21"/>
          <p:cNvGrpSpPr>
            <a:grpSpLocks/>
          </p:cNvGrpSpPr>
          <p:nvPr/>
        </p:nvGrpSpPr>
        <p:grpSpPr bwMode="auto">
          <a:xfrm rot="4469988">
            <a:off x="5152990" y="4851076"/>
            <a:ext cx="3067050" cy="1828800"/>
            <a:chOff x="3252" y="1065"/>
            <a:chExt cx="1932" cy="1152"/>
          </a:xfrm>
        </p:grpSpPr>
        <p:sp>
          <p:nvSpPr>
            <p:cNvPr id="33" name="AutoShape 22"/>
            <p:cNvSpPr>
              <a:spLocks noChangeArrowheads="1"/>
            </p:cNvSpPr>
            <p:nvPr/>
          </p:nvSpPr>
          <p:spPr bwMode="auto">
            <a:xfrm rot="8767005">
              <a:off x="3252" y="1065"/>
              <a:ext cx="1729" cy="1152"/>
            </a:xfrm>
            <a:prstGeom prst="rightArrow">
              <a:avLst>
                <a:gd name="adj1" fmla="val 50000"/>
                <a:gd name="adj2" fmla="val 34462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 rot="19578596">
              <a:off x="3312" y="1217"/>
              <a:ext cx="187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bg-BG" altLang="en-US" sz="1600" b="1" dirty="0" smtClean="0">
                  <a:solidFill>
                    <a:schemeClr val="bg1"/>
                  </a:solidFill>
                </a:rPr>
                <a:t>Средства на бизнеса за намаляване на натиска върху водите</a:t>
              </a:r>
              <a:endParaRPr lang="bg-BG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0" y="3500438"/>
            <a:ext cx="91440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00034" y="135729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bg-BG" b="1" dirty="0" smtClean="0">
                <a:solidFill>
                  <a:schemeClr val="tx2"/>
                </a:solidFill>
              </a:rPr>
              <a:t>Необходимият финансов ресурс за целия период на ПУРБ</a:t>
            </a:r>
            <a:r>
              <a:rPr lang="bg-BG" dirty="0" smtClean="0">
                <a:solidFill>
                  <a:schemeClr val="tx2"/>
                </a:solidFill>
              </a:rPr>
              <a:t> </a:t>
            </a:r>
            <a:r>
              <a:rPr lang="bg-BG" b="1" dirty="0" smtClean="0">
                <a:solidFill>
                  <a:schemeClr val="tx2"/>
                </a:solidFill>
              </a:rPr>
              <a:t>е 3 ,2 млрд. лв</a:t>
            </a:r>
          </a:p>
        </p:txBody>
      </p:sp>
    </p:spTree>
    <p:extLst>
      <p:ext uri="{BB962C8B-B14F-4D97-AF65-F5344CB8AC3E}">
        <p14:creationId xmlns:p14="http://schemas.microsoft.com/office/powerpoint/2010/main" val="32856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РАЗРАБОТВАНЕ  НА  </a:t>
            </a:r>
            <a:r>
              <a:rPr lang="ru-RU" sz="3200" dirty="0"/>
              <a:t>ПУРБ</a:t>
            </a:r>
            <a:br>
              <a:rPr lang="ru-RU" sz="3200" dirty="0"/>
            </a:br>
            <a:r>
              <a:rPr lang="ru-RU" sz="3200" dirty="0"/>
              <a:t> за следващия цикъл </a:t>
            </a:r>
            <a:r>
              <a:rPr lang="ru-RU" sz="3200" dirty="0" smtClean="0"/>
              <a:t>2021-2027 </a:t>
            </a:r>
            <a:r>
              <a:rPr lang="ru-RU" sz="3200" dirty="0"/>
              <a:t>г. </a:t>
            </a:r>
            <a:endParaRPr lang="bg-BG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587951"/>
              </p:ext>
            </p:extLst>
          </p:nvPr>
        </p:nvGraphicFramePr>
        <p:xfrm>
          <a:off x="457200" y="1556792"/>
          <a:ext cx="8229600" cy="493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Up Arrow 4"/>
          <p:cNvSpPr/>
          <p:nvPr/>
        </p:nvSpPr>
        <p:spPr>
          <a:xfrm rot="17808148" flipV="1">
            <a:off x="3508250" y="2824790"/>
            <a:ext cx="1511100" cy="1611671"/>
          </a:xfrm>
          <a:prstGeom prst="curvedUpArrow">
            <a:avLst/>
          </a:prstGeom>
          <a:solidFill>
            <a:srgbClr val="00B0F0"/>
          </a:solidFill>
          <a:ln w="15875" cap="flat" cmpd="sng" algn="ctr">
            <a:solidFill>
              <a:srgbClr val="FDA023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g-BG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6" name="TextBox 18"/>
          <p:cNvSpPr txBox="1"/>
          <p:nvPr/>
        </p:nvSpPr>
        <p:spPr>
          <a:xfrm rot="885957">
            <a:off x="3690694" y="3114342"/>
            <a:ext cx="100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dirty="0" smtClean="0">
                <a:solidFill>
                  <a:sysClr val="windowText" lastClr="000000"/>
                </a:solidFill>
                <a:latin typeface="Trebuchet MS"/>
              </a:rPr>
              <a:t>ІІ цикъл </a:t>
            </a:r>
            <a:endParaRPr lang="bg-BG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7" name="Curved Left Arrow 6"/>
          <p:cNvSpPr/>
          <p:nvPr/>
        </p:nvSpPr>
        <p:spPr>
          <a:xfrm rot="4476359">
            <a:off x="3970670" y="3836136"/>
            <a:ext cx="1224866" cy="1828692"/>
          </a:xfrm>
          <a:prstGeom prst="curvedLeftArrow">
            <a:avLst>
              <a:gd name="adj1" fmla="val 25000"/>
              <a:gd name="adj2" fmla="val 48091"/>
              <a:gd name="adj3" fmla="val 25000"/>
            </a:avLst>
          </a:prstGeom>
          <a:solidFill>
            <a:srgbClr val="FF0000"/>
          </a:solidFill>
          <a:ln w="15875" cap="flat" cmpd="sng" algn="ctr">
            <a:solidFill>
              <a:srgbClr val="FDA023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vert="vert27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bg-BG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8" name="TextBox 18"/>
          <p:cNvSpPr txBox="1"/>
          <p:nvPr/>
        </p:nvSpPr>
        <p:spPr>
          <a:xfrm rot="3123994">
            <a:off x="3548742" y="4754204"/>
            <a:ext cx="120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dirty="0" smtClean="0">
                <a:solidFill>
                  <a:sysClr val="windowText" lastClr="000000"/>
                </a:solidFill>
                <a:latin typeface="Trebuchet MS"/>
              </a:rPr>
              <a:t>ІІ</a:t>
            </a:r>
            <a:r>
              <a:rPr lang="en-US" dirty="0" smtClean="0">
                <a:solidFill>
                  <a:sysClr val="windowText" lastClr="000000"/>
                </a:solidFill>
                <a:latin typeface="Trebuchet MS"/>
              </a:rPr>
              <a:t>I</a:t>
            </a:r>
            <a:r>
              <a:rPr lang="bg-BG" dirty="0" smtClean="0">
                <a:solidFill>
                  <a:sysClr val="windowText" lastClr="000000"/>
                </a:solidFill>
                <a:latin typeface="Trebuchet MS"/>
              </a:rPr>
              <a:t> цикъл </a:t>
            </a:r>
            <a:endParaRPr lang="bg-BG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7812360" y="262400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dirty="0" smtClean="0">
                <a:solidFill>
                  <a:srgbClr val="002060"/>
                </a:solidFill>
                <a:latin typeface="Trebuchet MS"/>
              </a:rPr>
              <a:t>2018г. </a:t>
            </a:r>
            <a:endParaRPr lang="bg-BG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8159435" y="3906417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b="1" dirty="0" smtClean="0">
                <a:solidFill>
                  <a:srgbClr val="002060"/>
                </a:solidFill>
                <a:latin typeface="Trebuchet MS"/>
              </a:rPr>
              <a:t>2019г</a:t>
            </a:r>
            <a:r>
              <a:rPr lang="bg-BG" dirty="0" smtClean="0">
                <a:solidFill>
                  <a:sysClr val="windowText" lastClr="000000"/>
                </a:solidFill>
                <a:latin typeface="Trebuchet MS"/>
              </a:rPr>
              <a:t>. </a:t>
            </a:r>
            <a:endParaRPr lang="bg-BG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7218825" y="5398995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b="1" dirty="0" smtClean="0">
                <a:solidFill>
                  <a:srgbClr val="002060"/>
                </a:solidFill>
                <a:latin typeface="Trebuchet MS"/>
              </a:rPr>
              <a:t>2019г.</a:t>
            </a:r>
            <a:r>
              <a:rPr lang="bg-BG" dirty="0" smtClean="0">
                <a:solidFill>
                  <a:sysClr val="windowText" lastClr="000000"/>
                </a:solidFill>
                <a:latin typeface="Trebuchet MS"/>
              </a:rPr>
              <a:t> </a:t>
            </a:r>
            <a:endParaRPr lang="bg-BG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395535" y="5332377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b="1" dirty="0" smtClean="0">
                <a:solidFill>
                  <a:srgbClr val="002060"/>
                </a:solidFill>
                <a:latin typeface="Trebuchet MS"/>
              </a:rPr>
              <a:t>2019г. </a:t>
            </a:r>
            <a:endParaRPr lang="bg-BG" b="1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107504" y="3917303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dirty="0" smtClean="0">
                <a:solidFill>
                  <a:srgbClr val="002060"/>
                </a:solidFill>
                <a:latin typeface="Trebuchet MS"/>
              </a:rPr>
              <a:t>2020г. </a:t>
            </a:r>
            <a:endParaRPr lang="bg-BG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395536" y="240821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dirty="0" smtClean="0">
                <a:solidFill>
                  <a:srgbClr val="002060"/>
                </a:solidFill>
                <a:latin typeface="Trebuchet MS"/>
              </a:rPr>
              <a:t>2021г.</a:t>
            </a:r>
            <a:r>
              <a:rPr lang="bg-BG" dirty="0" smtClean="0">
                <a:solidFill>
                  <a:sysClr val="windowText" lastClr="000000"/>
                </a:solidFill>
                <a:latin typeface="Trebuchet MS"/>
              </a:rPr>
              <a:t> </a:t>
            </a:r>
            <a:endParaRPr lang="bg-BG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4357687" y="2428868"/>
            <a:ext cx="96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b="1" dirty="0">
                <a:solidFill>
                  <a:srgbClr val="002060"/>
                </a:solidFill>
                <a:latin typeface="Trebuchet MS"/>
              </a:rPr>
              <a:t>2012г. </a:t>
            </a:r>
            <a:endParaRPr lang="bg-BG" b="1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5076056" y="348322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b="1" dirty="0" smtClean="0">
                <a:solidFill>
                  <a:srgbClr val="002060"/>
                </a:solidFill>
                <a:latin typeface="Trebuchet MS"/>
              </a:rPr>
              <a:t>2013г. </a:t>
            </a:r>
            <a:endParaRPr lang="bg-BG" b="1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590327" y="628536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b="1" dirty="0" smtClean="0">
                <a:solidFill>
                  <a:srgbClr val="002060"/>
                </a:solidFill>
                <a:latin typeface="Trebuchet MS"/>
              </a:rPr>
              <a:t>2014г. </a:t>
            </a:r>
            <a:endParaRPr lang="bg-BG" b="1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2180547" y="609329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b="1" dirty="0" smtClean="0">
                <a:solidFill>
                  <a:srgbClr val="002060"/>
                </a:solidFill>
                <a:latin typeface="Trebuchet MS"/>
              </a:rPr>
              <a:t>2014г.</a:t>
            </a:r>
            <a:r>
              <a:rPr lang="bg-BG" dirty="0" smtClean="0">
                <a:solidFill>
                  <a:sysClr val="windowText" lastClr="000000"/>
                </a:solidFill>
                <a:latin typeface="Trebuchet MS"/>
              </a:rPr>
              <a:t> </a:t>
            </a:r>
            <a:endParaRPr lang="bg-BG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2590735" y="3901605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dirty="0" smtClean="0">
                <a:solidFill>
                  <a:srgbClr val="002060"/>
                </a:solidFill>
                <a:latin typeface="Trebuchet MS"/>
              </a:rPr>
              <a:t>2014г.</a:t>
            </a:r>
            <a:r>
              <a:rPr lang="bg-BG" dirty="0" smtClean="0">
                <a:solidFill>
                  <a:sysClr val="windowText" lastClr="000000"/>
                </a:solidFill>
                <a:latin typeface="Trebuchet MS"/>
              </a:rPr>
              <a:t> </a:t>
            </a:r>
            <a:endParaRPr lang="bg-BG" dirty="0">
              <a:solidFill>
                <a:sysClr val="windowText" lastClr="000000"/>
              </a:solidFill>
              <a:latin typeface="Trebuchet MS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3074273" y="242886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g-BG" b="1" dirty="0" smtClean="0">
                <a:solidFill>
                  <a:srgbClr val="002060"/>
                </a:solidFill>
                <a:latin typeface="Trebuchet MS"/>
              </a:rPr>
              <a:t>2015г</a:t>
            </a:r>
            <a:r>
              <a:rPr lang="bg-BG" dirty="0" smtClean="0">
                <a:solidFill>
                  <a:sysClr val="windowText" lastClr="000000"/>
                </a:solidFill>
                <a:latin typeface="Trebuchet MS"/>
              </a:rPr>
              <a:t>. </a:t>
            </a:r>
            <a:endParaRPr lang="bg-BG" dirty="0">
              <a:solidFill>
                <a:sysClr val="windowText" lastClr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093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500042"/>
            <a:ext cx="8964488" cy="1357322"/>
          </a:xfrm>
        </p:spPr>
        <p:txBody>
          <a:bodyPr>
            <a:noAutofit/>
          </a:bodyPr>
          <a:lstStyle/>
          <a:p>
            <a:r>
              <a:rPr lang="bg-BG" sz="3600" dirty="0" smtClean="0"/>
              <a:t>ПЛАНОВЕ  ЗА  УПРАВЛЕНИЕ НА РИСКА ОТ НАВОДНЕНИЯ  2016-2021 г</a:t>
            </a:r>
            <a:r>
              <a:rPr lang="bg-BG" sz="3600" dirty="0"/>
              <a:t>.</a:t>
            </a:r>
            <a:endParaRPr lang="bg-BG" sz="280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348" y="2071678"/>
            <a:ext cx="8208912" cy="42296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2000" b="1" dirty="0" smtClean="0"/>
              <a:t>ПУРН</a:t>
            </a:r>
            <a:r>
              <a:rPr lang="bg-BG" sz="2000" dirty="0" smtClean="0"/>
              <a:t> въвежда подхода </a:t>
            </a:r>
            <a:r>
              <a:rPr lang="bg-BG" sz="2000" dirty="0"/>
              <a:t>на дългосрочно планиране за намаляване на риска от </a:t>
            </a:r>
            <a:r>
              <a:rPr lang="bg-BG" sz="2000" dirty="0" smtClean="0"/>
              <a:t>наводнения. </a:t>
            </a:r>
          </a:p>
          <a:p>
            <a:pPr algn="just">
              <a:spcBef>
                <a:spcPts val="1200"/>
              </a:spcBef>
            </a:pPr>
            <a:r>
              <a:rPr lang="bg-BG" sz="2000" b="1" dirty="0" smtClean="0"/>
              <a:t>Основна  цел   </a:t>
            </a:r>
            <a:r>
              <a:rPr lang="bg-BG" sz="2000" dirty="0" smtClean="0"/>
              <a:t>- </a:t>
            </a:r>
            <a:r>
              <a:rPr lang="ru-RU" sz="2000" dirty="0" err="1"/>
              <a:t>намаляване</a:t>
            </a:r>
            <a:r>
              <a:rPr lang="ru-RU" sz="2000" dirty="0"/>
              <a:t> на </a:t>
            </a:r>
            <a:r>
              <a:rPr lang="ru-RU" sz="2000" dirty="0" err="1"/>
              <a:t>неблагоприятните</a:t>
            </a:r>
            <a:r>
              <a:rPr lang="ru-RU" sz="2000" dirty="0"/>
              <a:t> </a:t>
            </a:r>
            <a:r>
              <a:rPr lang="ru-RU" sz="2000" dirty="0" err="1"/>
              <a:t>последици</a:t>
            </a:r>
            <a:r>
              <a:rPr lang="ru-RU" sz="2000" dirty="0"/>
              <a:t> от наводнения чрез </a:t>
            </a:r>
            <a:r>
              <a:rPr lang="ru-RU" sz="2000" dirty="0" err="1"/>
              <a:t>прилагане</a:t>
            </a:r>
            <a:r>
              <a:rPr lang="ru-RU" sz="2000" dirty="0"/>
              <a:t> на мерки за </a:t>
            </a:r>
            <a:r>
              <a:rPr lang="ru-RU" sz="2000" dirty="0" err="1"/>
              <a:t>предотвратяване</a:t>
            </a:r>
            <a:r>
              <a:rPr lang="ru-RU" sz="2000" dirty="0"/>
              <a:t>, защита и </a:t>
            </a:r>
            <a:r>
              <a:rPr lang="ru-RU" sz="2000" dirty="0" err="1"/>
              <a:t>подготвеност</a:t>
            </a:r>
            <a:r>
              <a:rPr lang="ru-RU" sz="2000" dirty="0"/>
              <a:t>, </a:t>
            </a:r>
            <a:r>
              <a:rPr lang="ru-RU" sz="2000" dirty="0" err="1"/>
              <a:t>включително</a:t>
            </a:r>
            <a:r>
              <a:rPr lang="ru-RU" sz="2000" dirty="0"/>
              <a:t> </a:t>
            </a:r>
            <a:r>
              <a:rPr lang="ru-RU" sz="2000" dirty="0" err="1"/>
              <a:t>подобряване</a:t>
            </a:r>
            <a:r>
              <a:rPr lang="ru-RU" sz="2000" dirty="0"/>
              <a:t> на </a:t>
            </a:r>
            <a:r>
              <a:rPr lang="ru-RU" sz="2000" dirty="0" err="1"/>
              <a:t>прогнозите</a:t>
            </a:r>
            <a:r>
              <a:rPr lang="ru-RU" sz="2000" dirty="0"/>
              <a:t> и </a:t>
            </a:r>
            <a:r>
              <a:rPr lang="ru-RU" sz="2000" dirty="0" err="1"/>
              <a:t>системи</a:t>
            </a:r>
            <a:r>
              <a:rPr lang="ru-RU" sz="2000" dirty="0"/>
              <a:t> за </a:t>
            </a:r>
            <a:r>
              <a:rPr lang="ru-RU" sz="2000" dirty="0" err="1"/>
              <a:t>ранно</a:t>
            </a:r>
            <a:r>
              <a:rPr lang="ru-RU" sz="2000" dirty="0"/>
              <a:t> </a:t>
            </a:r>
            <a:r>
              <a:rPr lang="ru-RU" sz="2000" dirty="0" smtClean="0"/>
              <a:t>предупреждение;</a:t>
            </a:r>
            <a:endParaRPr lang="ru-RU" sz="2000" dirty="0"/>
          </a:p>
          <a:p>
            <a:pPr algn="just">
              <a:spcBef>
                <a:spcPts val="1200"/>
              </a:spcBef>
              <a:defRPr/>
            </a:pPr>
            <a:r>
              <a:rPr lang="ru-RU" sz="2000" b="1" dirty="0" err="1" smtClean="0"/>
              <a:t>Финансиране</a:t>
            </a:r>
            <a:r>
              <a:rPr lang="ru-RU" sz="2000" dirty="0" smtClean="0"/>
              <a:t> </a:t>
            </a:r>
            <a:r>
              <a:rPr lang="ru-RU" sz="2000" dirty="0"/>
              <a:t>- в </a:t>
            </a:r>
            <a:r>
              <a:rPr lang="bg-BG" sz="2000" dirty="0" smtClean="0"/>
              <a:t>рамките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утвърдените</a:t>
            </a:r>
            <a:r>
              <a:rPr lang="ru-RU" sz="2000" dirty="0"/>
              <a:t> </a:t>
            </a:r>
            <a:r>
              <a:rPr lang="ru-RU" sz="2000" dirty="0" err="1"/>
              <a:t>разходи</a:t>
            </a:r>
            <a:r>
              <a:rPr lang="ru-RU" sz="2000" dirty="0"/>
              <a:t> по </a:t>
            </a:r>
            <a:r>
              <a:rPr lang="ru-RU" sz="2000" dirty="0" err="1"/>
              <a:t>бюджетите</a:t>
            </a:r>
            <a:r>
              <a:rPr lang="ru-RU" sz="2000" dirty="0"/>
              <a:t> на </a:t>
            </a:r>
            <a:r>
              <a:rPr lang="ru-RU" sz="2000" dirty="0" err="1" smtClean="0"/>
              <a:t>отговорните</a:t>
            </a:r>
            <a:r>
              <a:rPr lang="ru-RU" sz="2000" dirty="0" smtClean="0"/>
              <a:t> министерства</a:t>
            </a:r>
            <a:r>
              <a:rPr lang="ru-RU" sz="2000" dirty="0"/>
              <a:t>, </a:t>
            </a:r>
            <a:r>
              <a:rPr lang="ru-RU" sz="2000" dirty="0" err="1"/>
              <a:t>както</a:t>
            </a:r>
            <a:r>
              <a:rPr lang="ru-RU" sz="2000" dirty="0"/>
              <a:t> и чрез </a:t>
            </a:r>
            <a:r>
              <a:rPr lang="ru-RU" sz="2000" dirty="0" err="1"/>
              <a:t>финансиране</a:t>
            </a:r>
            <a:r>
              <a:rPr lang="ru-RU" sz="2000" dirty="0"/>
              <a:t> по </a:t>
            </a:r>
            <a:r>
              <a:rPr lang="ru-RU" sz="2000" dirty="0" err="1"/>
              <a:t>Оперативни</a:t>
            </a:r>
            <a:r>
              <a:rPr lang="ru-RU" sz="2000" dirty="0"/>
              <a:t> и </a:t>
            </a:r>
            <a:r>
              <a:rPr lang="ru-RU" sz="2000" dirty="0" err="1"/>
              <a:t>други</a:t>
            </a:r>
            <a:r>
              <a:rPr lang="ru-RU" sz="2000" dirty="0"/>
              <a:t>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>;</a:t>
            </a:r>
            <a:endParaRPr lang="ru-RU" sz="2000" dirty="0"/>
          </a:p>
          <a:p>
            <a:pPr algn="just">
              <a:spcBef>
                <a:spcPts val="1200"/>
              </a:spcBef>
              <a:defRPr/>
            </a:pPr>
            <a:r>
              <a:rPr lang="ru-RU" sz="2000" b="1" dirty="0"/>
              <a:t>Необходим финансов ресурс </a:t>
            </a:r>
            <a:r>
              <a:rPr lang="ru-RU" sz="2000" b="1" dirty="0" smtClean="0"/>
              <a:t>до 2021 г</a:t>
            </a:r>
            <a:r>
              <a:rPr lang="ru-RU" sz="2000" dirty="0" smtClean="0"/>
              <a:t>. – </a:t>
            </a:r>
            <a:r>
              <a:rPr lang="ru-RU" sz="2000" dirty="0"/>
              <a:t>860 млн. </a:t>
            </a:r>
            <a:r>
              <a:rPr lang="ru-RU" sz="2000" dirty="0" smtClean="0"/>
              <a:t>лева; </a:t>
            </a:r>
            <a:endParaRPr lang="ru-RU" sz="2000" dirty="0"/>
          </a:p>
          <a:p>
            <a:pPr algn="just">
              <a:spcBef>
                <a:spcPts val="1200"/>
              </a:spcBef>
              <a:defRPr/>
            </a:pPr>
            <a:r>
              <a:rPr lang="ru-RU" sz="2000" dirty="0" smtClean="0"/>
              <a:t>Период </a:t>
            </a:r>
            <a:r>
              <a:rPr lang="ru-RU" sz="2000" dirty="0"/>
              <a:t>на изпълнение на първите ПУРН </a:t>
            </a:r>
            <a:r>
              <a:rPr lang="ru-RU" sz="2000" dirty="0" smtClean="0"/>
              <a:t> -  </a:t>
            </a:r>
            <a:r>
              <a:rPr lang="ru-RU" sz="2000" dirty="0"/>
              <a:t>2016-2021 г. </a:t>
            </a:r>
            <a:endParaRPr lang="bg-BG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596</TotalTime>
  <Words>1751</Words>
  <Application>Microsoft Office PowerPoint</Application>
  <PresentationFormat>On-screen Show (4:3)</PresentationFormat>
  <Paragraphs>234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ИНТЕГРИРАНО УПРАВЛЕНИЕ НА ВОДНИТЕ РЕСУРСИ  В БЪЛГАРИЯ</vt:lpstr>
      <vt:lpstr>УПРАВЛЕНИЕ НА ВОДИТЕ</vt:lpstr>
      <vt:lpstr>УПРАВЛЕНИЕ НА ВОДИТЕ </vt:lpstr>
      <vt:lpstr>ПЛАНОВЕ ЗА УПРАВЛЕНИЕ НА РЕЧНИТЕ БАСЕЙНИ 2016-2021 </vt:lpstr>
      <vt:lpstr>ПЛАНОВЕ ЗА УПРАВЛЕНИЕ НА РЕЧНИТЕ БАСЕЙНИ 2016-2021</vt:lpstr>
      <vt:lpstr>ПЛАНОВЕ ЗА УПРАВЛЕНИЕ НА РЕЧНИТЕ БАСЕЙНИ 2016-2021</vt:lpstr>
      <vt:lpstr>ФИНАНСИРАНЕ  НА  ПРОГРАМИТЕ  ОТ  МЕРКИ В ПУРБ 2016-2021 г.</vt:lpstr>
      <vt:lpstr>РАЗРАБОТВАНЕ  НА  ПУРБ  за следващия цикъл 2021-2027 г. </vt:lpstr>
      <vt:lpstr>ПЛАНОВЕ  ЗА  УПРАВЛЕНИЕ НА РИСКА ОТ НАВОДНЕНИЯ  2016-2021 г.</vt:lpstr>
      <vt:lpstr>ПУРН 2016-2021 Подход на дългосрочно планиране</vt:lpstr>
      <vt:lpstr> Предварителна оценка на риска от наводнения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Организация на работата по изпълнение на мерките в ПУРН 2016-2021 г.</vt:lpstr>
      <vt:lpstr>PowerPoint Presentation</vt:lpstr>
      <vt:lpstr>PowerPoint Presentation</vt:lpstr>
      <vt:lpstr>БЛАГОДАРЯ 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Координационен съвет по водите</dc:title>
  <dc:creator>George Terzov</dc:creator>
  <cp:lastModifiedBy>admin</cp:lastModifiedBy>
  <cp:revision>166</cp:revision>
  <dcterms:created xsi:type="dcterms:W3CDTF">2016-11-29T11:01:24Z</dcterms:created>
  <dcterms:modified xsi:type="dcterms:W3CDTF">2018-03-15T16:31:55Z</dcterms:modified>
</cp:coreProperties>
</file>